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74" r:id="rId12"/>
    <p:sldId id="266" r:id="rId13"/>
    <p:sldId id="275" r:id="rId14"/>
    <p:sldId id="268" r:id="rId15"/>
    <p:sldId id="276" r:id="rId16"/>
    <p:sldId id="277" r:id="rId17"/>
    <p:sldId id="269" r:id="rId18"/>
    <p:sldId id="270" r:id="rId19"/>
    <p:sldId id="271" r:id="rId20"/>
    <p:sldId id="272" r:id="rId21"/>
    <p:sldId id="273" r:id="rId2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DDECCA"/>
          </a:solidFill>
        </a:fill>
      </a:tcStyle>
    </a:wholeTbl>
    <a:band2H>
      <a:tcTxStyle/>
      <a:tcStyle>
        <a:tcBdr/>
        <a:fill>
          <a:solidFill>
            <a:srgbClr val="EFF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6E6D1"/>
          </a:solidFill>
        </a:fill>
      </a:tcStyle>
    </a:wholeTbl>
    <a:band2H>
      <a:tcTxStyle/>
      <a:tcStyle>
        <a:tcBdr/>
        <a:fill>
          <a:solidFill>
            <a:srgbClr val="F3F3E9"/>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7"/>
  </p:normalViewPr>
  <p:slideViewPr>
    <p:cSldViewPr snapToGrid="0" snapToObjects="1">
      <p:cViewPr varScale="1">
        <p:scale>
          <a:sx n="110" d="100"/>
          <a:sy n="110" d="100"/>
        </p:scale>
        <p:origin x="1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Shape 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4" name="Shape 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 name="Title Text"/>
          <p:cNvSpPr txBox="1">
            <a:spLocks noGrp="1"/>
          </p:cNvSpPr>
          <p:nvPr>
            <p:ph type="title"/>
          </p:nvPr>
        </p:nvSpPr>
        <p:spPr>
          <a:prstGeom prst="rect">
            <a:avLst/>
          </a:prstGeom>
        </p:spPr>
        <p:txBody>
          <a:bodyPr/>
          <a:lstStyle/>
          <a:p>
            <a:r>
              <a:t>Title Text</a:t>
            </a:r>
          </a:p>
        </p:txBody>
      </p:sp>
      <p:sp>
        <p:nvSpPr>
          <p:cNvPr id="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
        <p:nvSpPr>
          <p:cNvPr id="2" name="Line"/>
          <p:cNvSpPr/>
          <p:nvPr/>
        </p:nvSpPr>
        <p:spPr>
          <a:xfrm>
            <a:off x="457200" y="1066800"/>
            <a:ext cx="8077200" cy="0"/>
          </a:xfrm>
          <a:prstGeom prst="line">
            <a:avLst/>
          </a:prstGeom>
          <a:ln w="19050">
            <a:solidFill>
              <a:srgbClr val="000000"/>
            </a:solidFill>
          </a:ln>
        </p:spPr>
        <p:txBody>
          <a:bodyPr lIns="45719" rIns="45719"/>
          <a:lstStyle/>
          <a:p>
            <a:endParaRPr/>
          </a:p>
        </p:txBody>
      </p:sp>
      <p:sp>
        <p:nvSpPr>
          <p:cNvPr id="3" name="Title Text"/>
          <p:cNvSpPr txBox="1">
            <a:spLocks noGrp="1"/>
          </p:cNvSpPr>
          <p:nvPr>
            <p:ph type="title"/>
          </p:nvPr>
        </p:nvSpPr>
        <p:spPr>
          <a:xfrm>
            <a:off x="457200" y="277813"/>
            <a:ext cx="8229600" cy="712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4" name="Body Level One…"/>
          <p:cNvSpPr txBox="1">
            <a:spLocks noGrp="1"/>
          </p:cNvSpPr>
          <p:nvPr>
            <p:ph type="body" idx="1"/>
          </p:nvPr>
        </p:nvSpPr>
        <p:spPr>
          <a:xfrm>
            <a:off x="457200" y="1143000"/>
            <a:ext cx="8229600" cy="4987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37329" y="6477000"/>
            <a:ext cx="249472" cy="231140"/>
          </a:xfrm>
          <a:prstGeom prst="rect">
            <a:avLst/>
          </a:prstGeom>
          <a:ln w="12700">
            <a:miter lim="400000"/>
          </a:ln>
        </p:spPr>
        <p:txBody>
          <a:bodyPr wrap="none" lIns="45719" rIns="45719">
            <a:spAutoFit/>
          </a:bodyPr>
          <a:lstStyle>
            <a:lvl1pPr algn="r">
              <a:defRPr sz="900" i="1">
                <a:latin typeface="Verdana"/>
                <a:ea typeface="Verdana"/>
                <a:cs typeface="Verdana"/>
                <a:sym typeface="Verdana"/>
              </a:defRPr>
            </a:lvl1pPr>
          </a:lstStyle>
          <a:p>
            <a:fld id="{86CB4B4D-7CA3-9044-876B-883B54F8677D}" type="slidenum">
              <a:t>‹#›</a:t>
            </a:fld>
            <a:endParaRPr/>
          </a:p>
        </p:txBody>
      </p:sp>
      <p:grpSp>
        <p:nvGrpSpPr>
          <p:cNvPr id="8" name="Group"/>
          <p:cNvGrpSpPr/>
          <p:nvPr/>
        </p:nvGrpSpPr>
        <p:grpSpPr>
          <a:xfrm>
            <a:off x="191515" y="6388100"/>
            <a:ext cx="1662464" cy="237985"/>
            <a:chOff x="0" y="0"/>
            <a:chExt cx="1662462" cy="237984"/>
          </a:xfrm>
        </p:grpSpPr>
        <p:sp>
          <p:nvSpPr>
            <p:cNvPr id="6" name="2013-2020 Suzanne McIntosh"/>
            <p:cNvSpPr txBox="1"/>
            <p:nvPr/>
          </p:nvSpPr>
          <p:spPr>
            <a:xfrm>
              <a:off x="0" y="0"/>
              <a:ext cx="1662463" cy="23798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defTabSz="584200">
                <a:defRPr sz="900">
                  <a:latin typeface="Helvetica Neue Light"/>
                  <a:ea typeface="Helvetica Neue Light"/>
                  <a:cs typeface="Helvetica Neue Light"/>
                  <a:sym typeface="Helvetica Neue Light"/>
                </a:defRPr>
              </a:pPr>
              <a:r>
                <a:t>     </a:t>
              </a:r>
              <a:r>
                <a:rPr sz="700"/>
                <a:t>2013-2020 Suzanne McIntosh</a:t>
              </a:r>
            </a:p>
          </p:txBody>
        </p:sp>
        <p:sp>
          <p:nvSpPr>
            <p:cNvPr id="7" name="C"/>
            <p:cNvSpPr/>
            <p:nvPr/>
          </p:nvSpPr>
          <p:spPr>
            <a:xfrm>
              <a:off x="52116" y="72342"/>
              <a:ext cx="123883" cy="118700"/>
            </a:xfrm>
            <a:prstGeom prst="ellipse">
              <a:avLst/>
            </a:prstGeom>
            <a:solidFill>
              <a:schemeClr val="accent3">
                <a:lumOff val="44000"/>
              </a:schemeClr>
            </a:solidFill>
            <a:ln w="3175"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defTabSz="584200">
                <a:defRPr sz="600">
                  <a:latin typeface="Helvetica Neue Light"/>
                  <a:ea typeface="Helvetica Neue Light"/>
                  <a:cs typeface="Helvetica Neue Light"/>
                  <a:sym typeface="Helvetica Neue Light"/>
                </a:defRPr>
              </a:lvl1pPr>
            </a:lstStyle>
            <a:p>
              <a:r>
                <a:t>C</a:t>
              </a:r>
            </a:p>
          </p:txBody>
        </p:sp>
      </p:gr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Arial"/>
        </a:defRPr>
      </a:lvl9pPr>
    </p:titleStyle>
    <p:bodyStyle>
      <a:lvl1pPr marL="342900" marR="0" indent="-342900" algn="l" defTabSz="914400" rtl="0" latinLnBrk="0">
        <a:lnSpc>
          <a:spcPct val="100000"/>
        </a:lnSpc>
        <a:spcBef>
          <a:spcPts val="500"/>
        </a:spcBef>
        <a:spcAft>
          <a:spcPts val="0"/>
        </a:spcAft>
        <a:buClr>
          <a:srgbClr val="000000"/>
        </a:buClr>
        <a:buSzPct val="100000"/>
        <a:buFontTx/>
        <a:buChar char="p"/>
        <a:tabLst/>
        <a:defRPr sz="2400" b="0" i="0" u="none" strike="noStrike" cap="none" spc="0" baseline="0">
          <a:solidFill>
            <a:srgbClr val="000000"/>
          </a:solidFill>
          <a:uFillTx/>
          <a:latin typeface="+mj-lt"/>
          <a:ea typeface="+mj-ea"/>
          <a:cs typeface="+mj-cs"/>
          <a:sym typeface="Arial"/>
        </a:defRPr>
      </a:lvl1pPr>
      <a:lvl2pPr marL="8001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2pPr>
      <a:lvl3pPr marL="1219200" marR="0" indent="-304800" algn="l" defTabSz="914400" rtl="0" latinLnBrk="0">
        <a:lnSpc>
          <a:spcPct val="100000"/>
        </a:lnSpc>
        <a:spcBef>
          <a:spcPts val="500"/>
        </a:spcBef>
        <a:spcAft>
          <a:spcPts val="0"/>
        </a:spcAft>
        <a:buClr>
          <a:srgbClr val="000000"/>
        </a:buClr>
        <a:buSzPct val="100000"/>
        <a:buFontTx/>
        <a:buChar char="p"/>
        <a:tabLst/>
        <a:defRPr sz="2400" b="0" i="0" u="none" strike="noStrike" cap="none" spc="0" baseline="0">
          <a:solidFill>
            <a:srgbClr val="000000"/>
          </a:solidFill>
          <a:uFillTx/>
          <a:latin typeface="+mj-lt"/>
          <a:ea typeface="+mj-ea"/>
          <a:cs typeface="+mj-cs"/>
          <a:sym typeface="Arial"/>
        </a:defRPr>
      </a:lvl3pPr>
      <a:lvl4pPr marL="17145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4pPr>
      <a:lvl5pPr marL="21717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5pPr>
      <a:lvl6pPr marL="26289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6pPr>
      <a:lvl7pPr marL="30861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7pPr>
      <a:lvl8pPr marL="35433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8pPr>
      <a:lvl9pPr marL="4000500" marR="0" indent="-342900" algn="l" defTabSz="914400" rtl="0" latinLnBrk="0">
        <a:lnSpc>
          <a:spcPct val="100000"/>
        </a:lnSpc>
        <a:spcBef>
          <a:spcPts val="500"/>
        </a:spcBef>
        <a:spcAft>
          <a:spcPts val="0"/>
        </a:spcAft>
        <a:buClr>
          <a:srgbClr val="000000"/>
        </a:buClr>
        <a:buSzPct val="100000"/>
        <a:buFontTx/>
        <a:buChar char="▪"/>
        <a:tabLst/>
        <a:defRPr sz="2400" b="0" i="0" u="none" strike="noStrike" cap="none" spc="0" baseline="0">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900" b="0" i="1" u="none" strike="noStrike" cap="none" spc="0" baseline="0">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hrcak.srce.hr/ojs/index.php/kinesiology/article/view/5456" TargetMode="External"/><Relationship Id="rId2" Type="http://schemas.openxmlformats.org/officeDocument/2006/relationships/hyperlink" Target="https://dl.acm.org/doi/pdf/10.1145/3357777.3357786" TargetMode="External"/><Relationship Id="rId1" Type="http://schemas.openxmlformats.org/officeDocument/2006/relationships/slideLayout" Target="../slideLayouts/slideLayout1.xml"/><Relationship Id="rId4" Type="http://schemas.openxmlformats.org/officeDocument/2006/relationships/hyperlink" Target="https://www.researchgate.net/profile/Jose_Martinez1/publication/340399137_Predicting_per_game_performance_through_per_minute_performance_in_basketball/links/5e871993a6fdcca789ed41cf/Predicting-per-game-performance-through-per-minute-performance-in-basketball.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27" name="Big Data Analytics Symposium - Summer 2020"/>
          <p:cNvSpPr txBox="1">
            <a:spLocks noGrp="1"/>
          </p:cNvSpPr>
          <p:nvPr>
            <p:ph type="title"/>
          </p:nvPr>
        </p:nvSpPr>
        <p:spPr>
          <a:prstGeom prst="rect">
            <a:avLst/>
          </a:prstGeom>
        </p:spPr>
        <p:txBody>
          <a:bodyPr/>
          <a:lstStyle>
            <a:lvl1pPr>
              <a:defRPr sz="2800">
                <a:latin typeface="Century"/>
                <a:ea typeface="Century"/>
                <a:cs typeface="Century"/>
                <a:sym typeface="Century"/>
              </a:defRPr>
            </a:lvl1pPr>
          </a:lstStyle>
          <a:p>
            <a:r>
              <a:t>Big Data Analytics Symposium - Summer 2020</a:t>
            </a:r>
          </a:p>
        </p:txBody>
      </p:sp>
      <p:sp>
        <p:nvSpPr>
          <p:cNvPr id="28" name="Analytics Project:  &lt; Enter your project name here &gt;…"/>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200" b="1"/>
            </a:pPr>
            <a:endParaRPr dirty="0"/>
          </a:p>
          <a:p>
            <a:pPr marL="0" indent="0">
              <a:buSzTx/>
              <a:buFont typeface="Wingdings"/>
              <a:buNone/>
              <a:defRPr sz="2000">
                <a:latin typeface="Century"/>
                <a:ea typeface="Century"/>
                <a:cs typeface="Century"/>
                <a:sym typeface="Century"/>
              </a:defRPr>
            </a:pPr>
            <a:endParaRPr dirty="0"/>
          </a:p>
          <a:p>
            <a:pPr marL="0" indent="0">
              <a:buSzTx/>
              <a:buFont typeface="Wingdings"/>
              <a:buNone/>
              <a:defRPr>
                <a:latin typeface="Century"/>
                <a:ea typeface="Century"/>
                <a:cs typeface="Century"/>
                <a:sym typeface="Century"/>
              </a:defRPr>
            </a:pPr>
            <a:r>
              <a:rPr dirty="0"/>
              <a:t>Analytics Project:  </a:t>
            </a:r>
            <a:r>
              <a:rPr lang="en-US" dirty="0">
                <a:solidFill>
                  <a:schemeClr val="tx1"/>
                </a:solidFill>
              </a:rPr>
              <a:t>Traditional vs. Advanced Statistics and the NBA Regular Season MVP Award</a:t>
            </a:r>
            <a:endParaRPr dirty="0">
              <a:solidFill>
                <a:schemeClr val="tx1"/>
              </a:solidFill>
            </a:endParaRPr>
          </a:p>
          <a:p>
            <a:pPr marL="0" indent="0">
              <a:buSzTx/>
              <a:buFont typeface="Wingdings"/>
              <a:buNone/>
              <a:defRPr>
                <a:solidFill>
                  <a:srgbClr val="00B0F0"/>
                </a:solidFill>
                <a:latin typeface="Century"/>
                <a:ea typeface="Century"/>
                <a:cs typeface="Century"/>
                <a:sym typeface="Century"/>
              </a:defRPr>
            </a:pPr>
            <a:endParaRPr dirty="0">
              <a:solidFill>
                <a:srgbClr val="FF0000"/>
              </a:solidFill>
            </a:endParaRPr>
          </a:p>
          <a:p>
            <a:pPr marL="0" indent="0">
              <a:buSzTx/>
              <a:buFont typeface="Wingdings"/>
              <a:buNone/>
              <a:defRPr>
                <a:latin typeface="Century"/>
                <a:ea typeface="Century"/>
                <a:cs typeface="Century"/>
                <a:sym typeface="Century"/>
              </a:defRPr>
            </a:pPr>
            <a:endParaRPr dirty="0">
              <a:solidFill>
                <a:srgbClr val="00B0F0"/>
              </a:solidFill>
            </a:endParaRPr>
          </a:p>
          <a:p>
            <a:pPr marL="0" indent="0">
              <a:buSzTx/>
              <a:buFont typeface="Wingdings"/>
              <a:buNone/>
              <a:defRPr>
                <a:latin typeface="Century"/>
                <a:ea typeface="Century"/>
                <a:cs typeface="Century"/>
                <a:sym typeface="Century"/>
              </a:defRPr>
            </a:pPr>
            <a:r>
              <a:rPr dirty="0"/>
              <a:t>Team:  </a:t>
            </a:r>
          </a:p>
          <a:p>
            <a:pPr marL="0" indent="0">
              <a:buSzTx/>
              <a:buFont typeface="Wingdings"/>
              <a:buNone/>
              <a:defRPr>
                <a:latin typeface="Century"/>
                <a:ea typeface="Century"/>
                <a:cs typeface="Century"/>
                <a:sym typeface="Century"/>
              </a:defRPr>
            </a:pPr>
            <a:r>
              <a:rPr lang="en-US" dirty="0">
                <a:solidFill>
                  <a:schemeClr val="tx1"/>
                </a:solidFill>
              </a:rPr>
              <a:t>Alex Spence (ajs811)</a:t>
            </a:r>
          </a:p>
          <a:p>
            <a:pPr marL="0" indent="0">
              <a:buSzTx/>
              <a:buFont typeface="Wingdings"/>
              <a:buNone/>
              <a:defRPr>
                <a:latin typeface="Century"/>
                <a:ea typeface="Century"/>
                <a:cs typeface="Century"/>
                <a:sym typeface="Century"/>
              </a:defRPr>
            </a:pPr>
            <a:r>
              <a:rPr lang="en-US" dirty="0">
                <a:solidFill>
                  <a:schemeClr val="tx1"/>
                </a:solidFill>
              </a:rPr>
              <a:t>Mike </a:t>
            </a:r>
            <a:r>
              <a:rPr lang="en-US" dirty="0" err="1">
                <a:solidFill>
                  <a:schemeClr val="tx1"/>
                </a:solidFill>
              </a:rPr>
              <a:t>Urciuoli</a:t>
            </a:r>
            <a:r>
              <a:rPr lang="en-US" dirty="0">
                <a:solidFill>
                  <a:schemeClr val="tx1"/>
                </a:solidFill>
              </a:rPr>
              <a:t> (mlu216)</a:t>
            </a:r>
            <a:endParaRPr dirty="0">
              <a:solidFill>
                <a:schemeClr val="tx1"/>
              </a:solidFill>
            </a:endParaRPr>
          </a:p>
          <a:p>
            <a:pPr marL="0" indent="0">
              <a:buSzTx/>
              <a:buFont typeface="Wingdings"/>
              <a:buNone/>
              <a:defRPr>
                <a:latin typeface="Century"/>
                <a:ea typeface="Century"/>
                <a:cs typeface="Century"/>
                <a:sym typeface="Century"/>
              </a:defRPr>
            </a:pPr>
            <a:endParaRPr dirty="0">
              <a:solidFill>
                <a:srgbClr val="FF0000"/>
              </a:solidFill>
            </a:endParaRPr>
          </a:p>
        </p:txBody>
      </p:sp>
      <p:pic>
        <p:nvPicPr>
          <p:cNvPr id="2" name="Picture 1">
            <a:extLst>
              <a:ext uri="{FF2B5EF4-FFF2-40B4-BE49-F238E27FC236}">
                <a16:creationId xmlns:a16="http://schemas.microsoft.com/office/drawing/2014/main" id="{28168850-0931-284A-AA47-13148CB8CDE4}"/>
              </a:ext>
            </a:extLst>
          </p:cNvPr>
          <p:cNvPicPr>
            <a:picLocks noChangeAspect="1"/>
          </p:cNvPicPr>
          <p:nvPr/>
        </p:nvPicPr>
        <p:blipFill>
          <a:blip r:embed="rId2"/>
          <a:stretch>
            <a:fillRect/>
          </a:stretch>
        </p:blipFill>
        <p:spPr>
          <a:xfrm>
            <a:off x="5114725" y="2361236"/>
            <a:ext cx="3033852" cy="1706542"/>
          </a:xfrm>
          <a:prstGeom prst="rect">
            <a:avLst/>
          </a:prstGeom>
        </p:spPr>
      </p:pic>
      <p:pic>
        <p:nvPicPr>
          <p:cNvPr id="3" name="Picture 2">
            <a:extLst>
              <a:ext uri="{FF2B5EF4-FFF2-40B4-BE49-F238E27FC236}">
                <a16:creationId xmlns:a16="http://schemas.microsoft.com/office/drawing/2014/main" id="{2329E97E-B302-5941-9681-0F5878EF7CE3}"/>
              </a:ext>
            </a:extLst>
          </p:cNvPr>
          <p:cNvPicPr>
            <a:picLocks noChangeAspect="1"/>
          </p:cNvPicPr>
          <p:nvPr/>
        </p:nvPicPr>
        <p:blipFill>
          <a:blip r:embed="rId3"/>
          <a:stretch>
            <a:fillRect/>
          </a:stretch>
        </p:blipFill>
        <p:spPr>
          <a:xfrm>
            <a:off x="4956358" y="4256228"/>
            <a:ext cx="3350585" cy="203232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64" name="Code Challenge 1…"/>
          <p:cNvSpPr txBox="1">
            <a:spLocks noGrp="1"/>
          </p:cNvSpPr>
          <p:nvPr>
            <p:ph type="body" idx="1"/>
          </p:nvPr>
        </p:nvSpPr>
        <p:spPr>
          <a:xfrm>
            <a:off x="571499" y="1130300"/>
            <a:ext cx="7785101" cy="5346700"/>
          </a:xfrm>
          <a:prstGeom prst="rect">
            <a:avLst/>
          </a:prstGeom>
        </p:spPr>
        <p:txBody>
          <a:bodyPr>
            <a:normAutofit/>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Code Challenge 1</a:t>
            </a:r>
            <a:r>
              <a:rPr lang="en-US" dirty="0"/>
              <a:t> (Alex)</a:t>
            </a:r>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MapReduce (Cleaning)</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Ignoring the header row</a:t>
            </a:r>
            <a:br>
              <a:rPr lang="en-US" dirty="0">
                <a:solidFill>
                  <a:schemeClr val="tx1"/>
                </a:solidFill>
              </a:rPr>
            </a:br>
            <a:r>
              <a:rPr lang="en-US" dirty="0">
                <a:solidFill>
                  <a:schemeClr val="tx1"/>
                </a:solidFill>
              </a:rPr>
              <a:t>of data</a:t>
            </a:r>
          </a:p>
          <a:p>
            <a:pPr marL="457200" lvl="1" indent="0">
              <a:spcBef>
                <a:spcPts val="400"/>
              </a:spcBef>
              <a:buSzTx/>
              <a:buNone/>
              <a:defRPr sz="2000">
                <a:solidFill>
                  <a:srgbClr val="FF0000"/>
                </a:solidFill>
                <a:latin typeface="Century"/>
                <a:ea typeface="Century"/>
                <a:cs typeface="Century"/>
                <a:sym typeface="Century"/>
              </a:defRPr>
            </a:pPr>
            <a:endParaRPr lang="en-US" dirty="0">
              <a:solidFill>
                <a:schemeClr val="tx1"/>
              </a:solidFill>
            </a:endParaRP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Converting YYY1-YYY2 </a:t>
            </a:r>
            <a:br>
              <a:rPr lang="en-US" dirty="0">
                <a:solidFill>
                  <a:schemeClr val="tx1"/>
                </a:solidFill>
              </a:rPr>
            </a:br>
            <a:r>
              <a:rPr lang="en-US" dirty="0">
                <a:solidFill>
                  <a:schemeClr val="tx1"/>
                </a:solidFill>
              </a:rPr>
              <a:t>to YYY2</a:t>
            </a:r>
          </a:p>
          <a:p>
            <a:pPr marL="457200" lvl="1" indent="0">
              <a:spcBef>
                <a:spcPts val="400"/>
              </a:spcBef>
              <a:buSzTx/>
              <a:buNone/>
              <a:defRPr sz="2000">
                <a:solidFill>
                  <a:srgbClr val="FF0000"/>
                </a:solidFill>
                <a:latin typeface="Century"/>
                <a:ea typeface="Century"/>
                <a:cs typeface="Century"/>
                <a:sym typeface="Century"/>
              </a:defRPr>
            </a:pPr>
            <a:endParaRPr lang="en-US" dirty="0">
              <a:solidFill>
                <a:schemeClr val="tx1"/>
              </a:solidFill>
            </a:endParaRPr>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Impala (Developing Analytic)</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Develop rank code</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solidFill>
                <a:schemeClr val="tx1"/>
              </a:solidFill>
            </a:endParaRP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solidFill>
                <a:schemeClr val="tx1"/>
              </a:solidFill>
            </a:endParaRP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Staying organized with long queries with many columns and joins (see next page)!</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p:txBody>
      </p:sp>
      <p:sp>
        <p:nvSpPr>
          <p:cNvPr id="7" name="&lt;Your project name&gt;">
            <a:extLst>
              <a:ext uri="{FF2B5EF4-FFF2-40B4-BE49-F238E27FC236}">
                <a16:creationId xmlns:a16="http://schemas.microsoft.com/office/drawing/2014/main" id="{12FB6FC9-B445-4C46-913C-B2597C389045}"/>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4" name="Picture 3">
            <a:extLst>
              <a:ext uri="{FF2B5EF4-FFF2-40B4-BE49-F238E27FC236}">
                <a16:creationId xmlns:a16="http://schemas.microsoft.com/office/drawing/2014/main" id="{647482E7-56F7-2D4E-8A41-C86DF56E6FBF}"/>
              </a:ext>
            </a:extLst>
          </p:cNvPr>
          <p:cNvPicPr>
            <a:picLocks noChangeAspect="1"/>
          </p:cNvPicPr>
          <p:nvPr/>
        </p:nvPicPr>
        <p:blipFill>
          <a:blip r:embed="rId2"/>
          <a:stretch>
            <a:fillRect/>
          </a:stretch>
        </p:blipFill>
        <p:spPr>
          <a:xfrm>
            <a:off x="4324364" y="1836517"/>
            <a:ext cx="4545542" cy="990118"/>
          </a:xfrm>
          <a:prstGeom prst="rect">
            <a:avLst/>
          </a:prstGeom>
        </p:spPr>
      </p:pic>
      <p:pic>
        <p:nvPicPr>
          <p:cNvPr id="5" name="Picture 4">
            <a:extLst>
              <a:ext uri="{FF2B5EF4-FFF2-40B4-BE49-F238E27FC236}">
                <a16:creationId xmlns:a16="http://schemas.microsoft.com/office/drawing/2014/main" id="{34266762-06DE-A743-9F52-5988830545BA}"/>
              </a:ext>
            </a:extLst>
          </p:cNvPr>
          <p:cNvPicPr>
            <a:picLocks noChangeAspect="1"/>
          </p:cNvPicPr>
          <p:nvPr/>
        </p:nvPicPr>
        <p:blipFill>
          <a:blip r:embed="rId3"/>
          <a:stretch>
            <a:fillRect/>
          </a:stretch>
        </p:blipFill>
        <p:spPr>
          <a:xfrm>
            <a:off x="4324363" y="2993178"/>
            <a:ext cx="4641849" cy="571822"/>
          </a:xfrm>
          <a:prstGeom prst="rect">
            <a:avLst/>
          </a:prstGeom>
        </p:spPr>
      </p:pic>
      <p:pic>
        <p:nvPicPr>
          <p:cNvPr id="6" name="Picture 5">
            <a:extLst>
              <a:ext uri="{FF2B5EF4-FFF2-40B4-BE49-F238E27FC236}">
                <a16:creationId xmlns:a16="http://schemas.microsoft.com/office/drawing/2014/main" id="{37A3FF7E-2B21-3348-90B0-AD51612A75C8}"/>
              </a:ext>
            </a:extLst>
          </p:cNvPr>
          <p:cNvPicPr>
            <a:picLocks noChangeAspect="1"/>
          </p:cNvPicPr>
          <p:nvPr/>
        </p:nvPicPr>
        <p:blipFill>
          <a:blip r:embed="rId4"/>
          <a:stretch>
            <a:fillRect/>
          </a:stretch>
        </p:blipFill>
        <p:spPr>
          <a:xfrm>
            <a:off x="2613186" y="4831544"/>
            <a:ext cx="6530814" cy="71200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64" name="Code Challenge 1…"/>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Code Challenge 1</a:t>
            </a:r>
            <a:r>
              <a:rPr lang="en-US" dirty="0"/>
              <a:t> (Alex)</a:t>
            </a:r>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Impala</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Staying organized with long join queries after ranking!</a:t>
            </a:r>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a:p>
            <a:pPr lvl="1">
              <a:spcBef>
                <a:spcPts val="400"/>
              </a:spcBef>
              <a:buSzTx/>
              <a:buFont typeface="Arial" panose="020B0604020202020204" pitchFamily="34" charset="0"/>
              <a:buChar char="•"/>
              <a:defRPr sz="2000">
                <a:solidFill>
                  <a:srgbClr val="FF0000"/>
                </a:solidFill>
                <a:latin typeface="Century"/>
                <a:ea typeface="Century"/>
                <a:cs typeface="Century"/>
                <a:sym typeface="Century"/>
              </a:defRPr>
            </a:pPr>
            <a:endParaRPr lang="en-US" dirty="0"/>
          </a:p>
        </p:txBody>
      </p:sp>
      <p:sp>
        <p:nvSpPr>
          <p:cNvPr id="7" name="&lt;Your project name&gt;">
            <a:extLst>
              <a:ext uri="{FF2B5EF4-FFF2-40B4-BE49-F238E27FC236}">
                <a16:creationId xmlns:a16="http://schemas.microsoft.com/office/drawing/2014/main" id="{12FB6FC9-B445-4C46-913C-B2597C389045}"/>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2" name="Picture 1">
            <a:extLst>
              <a:ext uri="{FF2B5EF4-FFF2-40B4-BE49-F238E27FC236}">
                <a16:creationId xmlns:a16="http://schemas.microsoft.com/office/drawing/2014/main" id="{5F1873D0-9086-BC4E-983B-2DE06DF5CC29}"/>
              </a:ext>
            </a:extLst>
          </p:cNvPr>
          <p:cNvPicPr>
            <a:picLocks noChangeAspect="1"/>
          </p:cNvPicPr>
          <p:nvPr/>
        </p:nvPicPr>
        <p:blipFill>
          <a:blip r:embed="rId2"/>
          <a:stretch>
            <a:fillRect/>
          </a:stretch>
        </p:blipFill>
        <p:spPr>
          <a:xfrm>
            <a:off x="2685327" y="2463434"/>
            <a:ext cx="4166885" cy="4382148"/>
          </a:xfrm>
          <a:prstGeom prst="rect">
            <a:avLst/>
          </a:prstGeom>
        </p:spPr>
      </p:pic>
    </p:spTree>
    <p:extLst>
      <p:ext uri="{BB962C8B-B14F-4D97-AF65-F5344CB8AC3E}">
        <p14:creationId xmlns:p14="http://schemas.microsoft.com/office/powerpoint/2010/main" val="17201593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68" name="Code Challenge 2…"/>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Code Challenge 2</a:t>
            </a:r>
            <a:r>
              <a:rPr lang="en-US" dirty="0"/>
              <a:t> (Mike)</a:t>
            </a:r>
            <a:endParaRPr dirty="0"/>
          </a:p>
          <a:p>
            <a:pPr marL="0" indent="0">
              <a:spcBef>
                <a:spcPts val="400"/>
              </a:spcBef>
              <a:buSzTx/>
              <a:buFont typeface="Wingdings"/>
              <a:buNone/>
              <a:defRPr sz="2000">
                <a:solidFill>
                  <a:srgbClr val="FF0000"/>
                </a:solidFill>
                <a:latin typeface="Century"/>
                <a:ea typeface="Century"/>
                <a:cs typeface="Century"/>
                <a:sym typeface="Century"/>
              </a:defRPr>
            </a:pPr>
            <a:r>
              <a:rPr dirty="0"/>
              <a:t>&lt;Show some interesting algorithms/code you wrote, or some coding challenge you had to overcome. There should be one Code Challenge slide per team member. &gt;</a:t>
            </a:r>
          </a:p>
        </p:txBody>
      </p:sp>
      <p:sp>
        <p:nvSpPr>
          <p:cNvPr id="7" name="&lt;Your project name&gt;">
            <a:extLst>
              <a:ext uri="{FF2B5EF4-FFF2-40B4-BE49-F238E27FC236}">
                <a16:creationId xmlns:a16="http://schemas.microsoft.com/office/drawing/2014/main" id="{5921BB3C-D19B-054E-BD4A-F483DA7E6360}"/>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76" name="Results…"/>
          <p:cNvSpPr txBox="1">
            <a:spLocks noGrp="1"/>
          </p:cNvSpPr>
          <p:nvPr>
            <p:ph type="body" idx="1"/>
          </p:nvPr>
        </p:nvSpPr>
        <p:spPr>
          <a:xfrm>
            <a:off x="571499" y="1130299"/>
            <a:ext cx="7785101" cy="5577841"/>
          </a:xfrm>
          <a:prstGeom prst="rect">
            <a:avLst/>
          </a:prstGeom>
        </p:spPr>
        <p:txBody>
          <a:bodyPr>
            <a:normAutofit/>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lang="en-US" dirty="0"/>
              <a:t>Results definitions </a:t>
            </a:r>
            <a:endParaRPr dirty="0"/>
          </a:p>
          <a:p>
            <a:pPr marL="0" indent="0">
              <a:buSzTx/>
              <a:buFont typeface="Wingdings"/>
              <a:buNone/>
              <a:defRPr sz="1600">
                <a:latin typeface="Century"/>
                <a:ea typeface="Century"/>
                <a:cs typeface="Century"/>
                <a:sym typeface="Century"/>
              </a:defRPr>
            </a:pPr>
            <a:endParaRPr dirty="0"/>
          </a:p>
          <a:p>
            <a:pPr marL="0" indent="0">
              <a:spcBef>
                <a:spcPts val="400"/>
              </a:spcBef>
              <a:buSzTx/>
              <a:buNone/>
              <a:defRPr sz="2000">
                <a:latin typeface="Century"/>
                <a:ea typeface="Century"/>
                <a:cs typeface="Century"/>
                <a:sym typeface="Century"/>
              </a:defRPr>
            </a:pPr>
            <a:r>
              <a:rPr lang="en-US" sz="2000" u="sng" dirty="0"/>
              <a:t>Advanced Statistics:</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ewa</a:t>
            </a:r>
            <a:r>
              <a:rPr lang="en-US" sz="2000" i="1" dirty="0"/>
              <a:t>: </a:t>
            </a:r>
            <a:r>
              <a:rPr lang="en-US" sz="2000" dirty="0"/>
              <a:t>estimated wins added</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va</a:t>
            </a:r>
            <a:r>
              <a:rPr lang="en-US" sz="2000" i="1" dirty="0"/>
              <a:t>: </a:t>
            </a:r>
            <a:r>
              <a:rPr lang="en-US" sz="2000" dirty="0"/>
              <a:t>value added</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a:t>per: </a:t>
            </a:r>
            <a:r>
              <a:rPr lang="en-US" sz="2000" dirty="0"/>
              <a:t>player efficiency rating</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usg</a:t>
            </a:r>
            <a:r>
              <a:rPr lang="en-US" sz="2000" i="1" dirty="0"/>
              <a:t> : </a:t>
            </a:r>
            <a:r>
              <a:rPr lang="en-US" sz="2000" dirty="0"/>
              <a:t>usage rating</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ts_perc</a:t>
            </a:r>
            <a:r>
              <a:rPr lang="en-US" sz="2000" i="1" dirty="0"/>
              <a:t>: </a:t>
            </a:r>
            <a:r>
              <a:rPr lang="en-US" sz="2000" dirty="0"/>
              <a:t>true shooting %</a:t>
            </a:r>
            <a:r>
              <a:rPr sz="2000" dirty="0"/>
              <a:t> </a:t>
            </a:r>
            <a:endParaRPr lang="en-US" sz="2000" dirty="0"/>
          </a:p>
          <a:p>
            <a:pPr marL="0" indent="0">
              <a:spcBef>
                <a:spcPts val="400"/>
              </a:spcBef>
              <a:buSzTx/>
              <a:buNone/>
              <a:defRPr sz="2000">
                <a:latin typeface="Century"/>
                <a:ea typeface="Century"/>
                <a:cs typeface="Century"/>
                <a:sym typeface="Century"/>
              </a:defRPr>
            </a:pPr>
            <a:r>
              <a:rPr lang="en-US" sz="2000" u="sng" dirty="0"/>
              <a:t>Traditional Statistics:</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a:t>pts: </a:t>
            </a:r>
            <a:r>
              <a:rPr lang="en-US" sz="2000" dirty="0"/>
              <a:t>points</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fg</a:t>
            </a:r>
            <a:r>
              <a:rPr lang="en-US" sz="2000" i="1" dirty="0"/>
              <a:t>: </a:t>
            </a:r>
            <a:r>
              <a:rPr lang="en-US" sz="2000" dirty="0"/>
              <a:t>field goals made</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a:t>tov: </a:t>
            </a:r>
            <a:r>
              <a:rPr lang="en-US" sz="2000" dirty="0"/>
              <a:t>turnovers</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a:t>ft: </a:t>
            </a:r>
            <a:r>
              <a:rPr lang="en-US" sz="2000" dirty="0"/>
              <a:t>free throws made</a:t>
            </a:r>
          </a:p>
          <a:p>
            <a:pPr>
              <a:spcBef>
                <a:spcPts val="400"/>
              </a:spcBef>
              <a:buSzTx/>
              <a:buFont typeface="Arial" panose="020B0604020202020204" pitchFamily="34" charset="0"/>
              <a:buChar char="•"/>
              <a:defRPr sz="2000">
                <a:latin typeface="Century"/>
                <a:ea typeface="Century"/>
                <a:cs typeface="Century"/>
                <a:sym typeface="Century"/>
              </a:defRPr>
            </a:pPr>
            <a:r>
              <a:rPr lang="en-US" sz="2000" i="1" dirty="0" err="1"/>
              <a:t>ast</a:t>
            </a:r>
            <a:r>
              <a:rPr lang="en-US" sz="2000" i="1" dirty="0"/>
              <a:t>: </a:t>
            </a:r>
            <a:r>
              <a:rPr lang="en-US" sz="2000" dirty="0"/>
              <a:t>assists</a:t>
            </a:r>
          </a:p>
        </p:txBody>
      </p:sp>
      <p:sp>
        <p:nvSpPr>
          <p:cNvPr id="7" name="&lt;Your project name&gt;">
            <a:extLst>
              <a:ext uri="{FF2B5EF4-FFF2-40B4-BE49-F238E27FC236}">
                <a16:creationId xmlns:a16="http://schemas.microsoft.com/office/drawing/2014/main" id="{31355DFE-1B74-9C4D-80CA-96B457EB7C63}"/>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extLst>
      <p:ext uri="{BB962C8B-B14F-4D97-AF65-F5344CB8AC3E}">
        <p14:creationId xmlns:p14="http://schemas.microsoft.com/office/powerpoint/2010/main" val="3959445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76" name="Results…"/>
          <p:cNvSpPr txBox="1">
            <a:spLocks noGrp="1"/>
          </p:cNvSpPr>
          <p:nvPr>
            <p:ph type="body" idx="1"/>
          </p:nvPr>
        </p:nvSpPr>
        <p:spPr>
          <a:xfrm>
            <a:off x="571499" y="1130299"/>
            <a:ext cx="7785101" cy="5577841"/>
          </a:xfrm>
          <a:prstGeom prst="rect">
            <a:avLst/>
          </a:prstGeom>
        </p:spPr>
        <p:txBody>
          <a:bodyPr>
            <a:normAutofit/>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Results</a:t>
            </a:r>
          </a:p>
          <a:p>
            <a:pPr marL="0" indent="0">
              <a:buSzTx/>
              <a:buFont typeface="Wingdings"/>
              <a:buNone/>
              <a:defRPr sz="1600">
                <a:latin typeface="Century"/>
                <a:ea typeface="Century"/>
                <a:cs typeface="Century"/>
                <a:sym typeface="Century"/>
              </a:defRPr>
            </a:pPr>
            <a:endParaRPr dirty="0"/>
          </a:p>
          <a:p>
            <a:pPr marL="0" indent="0">
              <a:spcBef>
                <a:spcPts val="400"/>
              </a:spcBef>
              <a:buSzTx/>
              <a:buFont typeface="Wingdings"/>
              <a:buNone/>
              <a:defRPr sz="2000">
                <a:latin typeface="Century"/>
                <a:ea typeface="Century"/>
                <a:cs typeface="Century"/>
                <a:sym typeface="Century"/>
              </a:defRPr>
            </a:pPr>
            <a:r>
              <a:rPr sz="2000" dirty="0"/>
              <a:t>1. </a:t>
            </a:r>
            <a:r>
              <a:rPr lang="en-US" sz="2000" dirty="0">
                <a:solidFill>
                  <a:schemeClr val="tx1"/>
                </a:solidFill>
              </a:rPr>
              <a:t>Most informative advanced statistics by avg </a:t>
            </a:r>
            <a:r>
              <a:rPr lang="en-US" sz="2000" dirty="0" err="1">
                <a:solidFill>
                  <a:schemeClr val="tx1"/>
                </a:solidFill>
              </a:rPr>
              <a:t>mvp</a:t>
            </a:r>
            <a:r>
              <a:rPr lang="en-US" sz="2000" dirty="0">
                <a:solidFill>
                  <a:schemeClr val="tx1"/>
                </a:solidFill>
              </a:rPr>
              <a:t> ranks:</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err="1">
                <a:solidFill>
                  <a:schemeClr val="tx1"/>
                </a:solidFill>
              </a:rPr>
              <a:t>ewa</a:t>
            </a:r>
            <a:r>
              <a:rPr lang="en-US" sz="2000" dirty="0">
                <a:solidFill>
                  <a:schemeClr val="tx1"/>
                </a:solidFill>
              </a:rPr>
              <a:t> (3.8) / </a:t>
            </a:r>
            <a:r>
              <a:rPr lang="en-US" sz="2000" dirty="0" err="1">
                <a:solidFill>
                  <a:schemeClr val="tx1"/>
                </a:solidFill>
              </a:rPr>
              <a:t>va</a:t>
            </a:r>
            <a:r>
              <a:rPr lang="en-US" sz="2000" dirty="0">
                <a:solidFill>
                  <a:schemeClr val="tx1"/>
                </a:solidFill>
              </a:rPr>
              <a:t> (3.8) / per (4.1) / </a:t>
            </a:r>
            <a:r>
              <a:rPr lang="en-US" sz="2000" dirty="0" err="1">
                <a:solidFill>
                  <a:schemeClr val="tx1"/>
                </a:solidFill>
              </a:rPr>
              <a:t>usg</a:t>
            </a:r>
            <a:r>
              <a:rPr lang="en-US" sz="2000" dirty="0">
                <a:solidFill>
                  <a:schemeClr val="tx1"/>
                </a:solidFill>
              </a:rPr>
              <a:t> (10.6) / </a:t>
            </a:r>
            <a:r>
              <a:rPr lang="en-US" sz="2000" dirty="0" err="1">
                <a:solidFill>
                  <a:schemeClr val="tx1"/>
                </a:solidFill>
              </a:rPr>
              <a:t>ts_perc</a:t>
            </a:r>
            <a:r>
              <a:rPr lang="en-US" sz="2000" dirty="0">
                <a:solidFill>
                  <a:schemeClr val="tx1"/>
                </a:solidFill>
              </a:rPr>
              <a:t> (35.9)</a:t>
            </a:r>
            <a:endParaRPr sz="2000" dirty="0">
              <a:solidFill>
                <a:schemeClr val="tx1"/>
              </a:solidFill>
            </a:endParaRPr>
          </a:p>
          <a:p>
            <a:pPr marL="0" indent="0">
              <a:spcBef>
                <a:spcPts val="400"/>
              </a:spcBef>
              <a:buSzTx/>
              <a:buFont typeface="Wingdings"/>
              <a:buNone/>
              <a:defRPr sz="2000">
                <a:latin typeface="Century"/>
                <a:ea typeface="Century"/>
                <a:cs typeface="Century"/>
                <a:sym typeface="Century"/>
              </a:defRPr>
            </a:pPr>
            <a:endParaRPr lang="en-US" sz="2000" dirty="0">
              <a:solidFill>
                <a:schemeClr val="tx1"/>
              </a:solidFill>
            </a:endParaRPr>
          </a:p>
          <a:p>
            <a:pPr marL="0" indent="0">
              <a:spcBef>
                <a:spcPts val="400"/>
              </a:spcBef>
              <a:buSzTx/>
              <a:buFont typeface="Wingdings"/>
              <a:buNone/>
              <a:defRPr sz="2000">
                <a:latin typeface="Century"/>
                <a:ea typeface="Century"/>
                <a:cs typeface="Century"/>
                <a:sym typeface="Century"/>
              </a:defRPr>
            </a:pPr>
            <a:r>
              <a:rPr sz="2000" dirty="0">
                <a:solidFill>
                  <a:schemeClr val="tx1"/>
                </a:solidFill>
              </a:rPr>
              <a:t>2. </a:t>
            </a:r>
            <a:r>
              <a:rPr lang="en-US" sz="2000" dirty="0">
                <a:solidFill>
                  <a:schemeClr val="tx1"/>
                </a:solidFill>
              </a:rPr>
              <a:t>Most informative traditional statistics by avg </a:t>
            </a:r>
            <a:r>
              <a:rPr lang="en-US" sz="2000" dirty="0" err="1">
                <a:solidFill>
                  <a:schemeClr val="tx1"/>
                </a:solidFill>
              </a:rPr>
              <a:t>mvp</a:t>
            </a:r>
            <a:r>
              <a:rPr lang="en-US" sz="2000" dirty="0">
                <a:solidFill>
                  <a:schemeClr val="tx1"/>
                </a:solidFill>
              </a:rPr>
              <a:t> ranks:</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pts (12.6) / </a:t>
            </a:r>
            <a:r>
              <a:rPr lang="en-US" sz="2000" dirty="0" err="1">
                <a:solidFill>
                  <a:schemeClr val="tx1"/>
                </a:solidFill>
              </a:rPr>
              <a:t>fg</a:t>
            </a:r>
            <a:r>
              <a:rPr lang="en-US" sz="2000" dirty="0">
                <a:solidFill>
                  <a:schemeClr val="tx1"/>
                </a:solidFill>
              </a:rPr>
              <a:t> (12.67) / tov (15.2) / ft (17.1) / </a:t>
            </a:r>
            <a:r>
              <a:rPr lang="en-US" sz="2000" dirty="0" err="1">
                <a:solidFill>
                  <a:schemeClr val="tx1"/>
                </a:solidFill>
              </a:rPr>
              <a:t>ast</a:t>
            </a:r>
            <a:r>
              <a:rPr lang="en-US" sz="2000" dirty="0">
                <a:solidFill>
                  <a:schemeClr val="tx1"/>
                </a:solidFill>
              </a:rPr>
              <a:t> (17.6) </a:t>
            </a:r>
            <a:endParaRPr sz="2000" dirty="0">
              <a:solidFill>
                <a:schemeClr val="tx1"/>
              </a:solidFill>
            </a:endParaRPr>
          </a:p>
          <a:p>
            <a:pPr marL="0" indent="0">
              <a:spcBef>
                <a:spcPts val="400"/>
              </a:spcBef>
              <a:buSzTx/>
              <a:buFont typeface="Wingdings"/>
              <a:buNone/>
              <a:defRPr sz="2000">
                <a:latin typeface="Century"/>
                <a:ea typeface="Century"/>
                <a:cs typeface="Century"/>
                <a:sym typeface="Century"/>
              </a:defRPr>
            </a:pPr>
            <a:endParaRPr lang="en-US" sz="2000" dirty="0">
              <a:solidFill>
                <a:schemeClr val="tx1"/>
              </a:solidFill>
            </a:endParaRPr>
          </a:p>
          <a:p>
            <a:pPr marL="0" indent="0">
              <a:spcBef>
                <a:spcPts val="400"/>
              </a:spcBef>
              <a:buSzTx/>
              <a:buFont typeface="Wingdings"/>
              <a:buNone/>
              <a:defRPr sz="2000">
                <a:latin typeface="Century"/>
                <a:ea typeface="Century"/>
                <a:cs typeface="Century"/>
                <a:sym typeface="Century"/>
              </a:defRPr>
            </a:pPr>
            <a:r>
              <a:rPr sz="2000" dirty="0">
                <a:solidFill>
                  <a:schemeClr val="tx1"/>
                </a:solidFill>
              </a:rPr>
              <a:t>3. </a:t>
            </a:r>
            <a:r>
              <a:rPr lang="en-US" sz="2000" dirty="0">
                <a:solidFill>
                  <a:schemeClr val="tx1"/>
                </a:solidFill>
              </a:rPr>
              <a:t>Composite advanced statistics are the most informative overall</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a:t>
            </a:r>
            <a:r>
              <a:rPr lang="en-US" sz="2000" dirty="0" err="1">
                <a:solidFill>
                  <a:schemeClr val="tx1"/>
                </a:solidFill>
              </a:rPr>
              <a:t>ewa</a:t>
            </a:r>
            <a:r>
              <a:rPr lang="en-US" sz="2000" dirty="0">
                <a:solidFill>
                  <a:schemeClr val="tx1"/>
                </a:solidFill>
              </a:rPr>
              <a:t>, </a:t>
            </a:r>
            <a:r>
              <a:rPr lang="en-US" sz="2000" dirty="0" err="1">
                <a:solidFill>
                  <a:schemeClr val="tx1"/>
                </a:solidFill>
              </a:rPr>
              <a:t>va</a:t>
            </a:r>
            <a:r>
              <a:rPr lang="en-US" sz="2000" dirty="0">
                <a:solidFill>
                  <a:schemeClr val="tx1"/>
                </a:solidFill>
              </a:rPr>
              <a:t>, per)</a:t>
            </a:r>
          </a:p>
        </p:txBody>
      </p:sp>
      <p:sp>
        <p:nvSpPr>
          <p:cNvPr id="7" name="&lt;Your project name&gt;">
            <a:extLst>
              <a:ext uri="{FF2B5EF4-FFF2-40B4-BE49-F238E27FC236}">
                <a16:creationId xmlns:a16="http://schemas.microsoft.com/office/drawing/2014/main" id="{31355DFE-1B74-9C4D-80CA-96B457EB7C63}"/>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76" name="Results…"/>
          <p:cNvSpPr txBox="1">
            <a:spLocks noGrp="1"/>
          </p:cNvSpPr>
          <p:nvPr>
            <p:ph type="body" idx="1"/>
          </p:nvPr>
        </p:nvSpPr>
        <p:spPr>
          <a:xfrm>
            <a:off x="571499" y="1130299"/>
            <a:ext cx="7785101" cy="5577841"/>
          </a:xfrm>
          <a:prstGeom prst="rect">
            <a:avLst/>
          </a:prstGeom>
        </p:spPr>
        <p:txBody>
          <a:bodyPr>
            <a:normAutofit/>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Results</a:t>
            </a:r>
          </a:p>
          <a:p>
            <a:pPr marL="0" indent="0">
              <a:buSzTx/>
              <a:buFont typeface="Wingdings"/>
              <a:buNone/>
              <a:defRPr sz="1600">
                <a:latin typeface="Century"/>
                <a:ea typeface="Century"/>
                <a:cs typeface="Century"/>
                <a:sym typeface="Century"/>
              </a:defRPr>
            </a:pPr>
            <a:endParaRPr dirty="0"/>
          </a:p>
          <a:p>
            <a:pPr marL="0" indent="0">
              <a:spcBef>
                <a:spcPts val="400"/>
              </a:spcBef>
              <a:buSzTx/>
              <a:buFont typeface="Wingdings"/>
              <a:buNone/>
              <a:defRPr sz="2000">
                <a:latin typeface="Century"/>
                <a:ea typeface="Century"/>
                <a:cs typeface="Century"/>
                <a:sym typeface="Century"/>
              </a:defRPr>
            </a:pPr>
            <a:r>
              <a:rPr lang="en-US" sz="2000" dirty="0"/>
              <a:t>4</a:t>
            </a:r>
            <a:r>
              <a:rPr sz="2000" dirty="0"/>
              <a:t>. </a:t>
            </a:r>
            <a:r>
              <a:rPr lang="en-US" sz="2000" dirty="0">
                <a:solidFill>
                  <a:schemeClr val="tx1"/>
                </a:solidFill>
              </a:rPr>
              <a:t>Advanced statistics seem to be valued less in earlier years</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2003 to 2010 avg MVP </a:t>
            </a:r>
            <a:r>
              <a:rPr lang="en-US" sz="2000" dirty="0" err="1">
                <a:solidFill>
                  <a:schemeClr val="tx1"/>
                </a:solidFill>
              </a:rPr>
              <a:t>ewa</a:t>
            </a:r>
            <a:r>
              <a:rPr lang="en-US" sz="2000" dirty="0">
                <a:solidFill>
                  <a:schemeClr val="tx1"/>
                </a:solidFill>
              </a:rPr>
              <a:t> (5.75 rank / 593 value)</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2009 to 2017 avg MVP </a:t>
            </a:r>
            <a:r>
              <a:rPr lang="en-US" sz="2000" dirty="0" err="1">
                <a:solidFill>
                  <a:schemeClr val="tx1"/>
                </a:solidFill>
              </a:rPr>
              <a:t>ewa</a:t>
            </a:r>
            <a:r>
              <a:rPr lang="en-US" sz="2000" dirty="0">
                <a:solidFill>
                  <a:schemeClr val="tx1"/>
                </a:solidFill>
              </a:rPr>
              <a:t> (1.67 rank / 810 value)</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2012 to 2018 MVP </a:t>
            </a:r>
            <a:r>
              <a:rPr lang="en-US" sz="2000" dirty="0" err="1">
                <a:solidFill>
                  <a:schemeClr val="tx1"/>
                </a:solidFill>
              </a:rPr>
              <a:t>ewa</a:t>
            </a:r>
            <a:r>
              <a:rPr lang="en-US" sz="2000" dirty="0">
                <a:solidFill>
                  <a:schemeClr val="tx1"/>
                </a:solidFill>
              </a:rPr>
              <a:t> rank is 1 for 5/7 seasons</a:t>
            </a:r>
          </a:p>
          <a:p>
            <a:pPr marL="0" indent="0">
              <a:spcBef>
                <a:spcPts val="400"/>
              </a:spcBef>
              <a:buSzTx/>
              <a:buFont typeface="Wingdings"/>
              <a:buNone/>
              <a:defRPr sz="2000">
                <a:latin typeface="Century"/>
                <a:ea typeface="Century"/>
                <a:cs typeface="Century"/>
                <a:sym typeface="Century"/>
              </a:defRPr>
            </a:pPr>
            <a:r>
              <a:rPr lang="en-US" sz="2000" dirty="0">
                <a:solidFill>
                  <a:schemeClr val="tx1"/>
                </a:solidFill>
              </a:rPr>
              <a:t>5</a:t>
            </a:r>
            <a:r>
              <a:rPr sz="2000" dirty="0">
                <a:solidFill>
                  <a:schemeClr val="tx1"/>
                </a:solidFill>
              </a:rPr>
              <a:t>. </a:t>
            </a:r>
            <a:r>
              <a:rPr lang="en-US" sz="2000" dirty="0">
                <a:solidFill>
                  <a:schemeClr val="tx1"/>
                </a:solidFill>
              </a:rPr>
              <a:t>2005 and 2006 has the lowest ranked </a:t>
            </a:r>
            <a:r>
              <a:rPr lang="en-US" sz="2000" dirty="0" err="1">
                <a:solidFill>
                  <a:schemeClr val="tx1"/>
                </a:solidFill>
              </a:rPr>
              <a:t>ewa</a:t>
            </a:r>
            <a:r>
              <a:rPr lang="en-US" sz="2000" dirty="0">
                <a:solidFill>
                  <a:schemeClr val="tx1"/>
                </a:solidFill>
              </a:rPr>
              <a:t> MVPs</a:t>
            </a:r>
          </a:p>
          <a:p>
            <a:pPr lvl="1">
              <a:spcBef>
                <a:spcPts val="400"/>
              </a:spcBef>
              <a:buSzTx/>
              <a:buFont typeface="Arial" panose="020B0604020202020204" pitchFamily="34" charset="0"/>
              <a:buChar char="•"/>
              <a:defRPr sz="2000">
                <a:latin typeface="Century"/>
                <a:ea typeface="Century"/>
                <a:cs typeface="Century"/>
                <a:sym typeface="Century"/>
              </a:defRPr>
            </a:pPr>
            <a:r>
              <a:rPr lang="en-US" sz="2000" dirty="0">
                <a:solidFill>
                  <a:schemeClr val="tx1"/>
                </a:solidFill>
              </a:rPr>
              <a:t>Steve Nash (18 rank, 15 rank)</a:t>
            </a:r>
          </a:p>
          <a:p>
            <a:pPr marL="0" indent="0">
              <a:spcBef>
                <a:spcPts val="400"/>
              </a:spcBef>
              <a:buSzTx/>
              <a:buNone/>
              <a:defRPr sz="2000">
                <a:latin typeface="Century"/>
                <a:ea typeface="Century"/>
                <a:cs typeface="Century"/>
                <a:sym typeface="Century"/>
              </a:defRPr>
            </a:pPr>
            <a:r>
              <a:rPr lang="en-US" sz="2000" dirty="0">
                <a:solidFill>
                  <a:schemeClr val="tx1"/>
                </a:solidFill>
              </a:rPr>
              <a:t>6. Using avg rank of </a:t>
            </a:r>
            <a:r>
              <a:rPr lang="en-US" sz="2000" dirty="0" err="1">
                <a:solidFill>
                  <a:schemeClr val="tx1"/>
                </a:solidFill>
              </a:rPr>
              <a:t>ewa</a:t>
            </a:r>
            <a:r>
              <a:rPr lang="en-US" sz="2000" dirty="0">
                <a:solidFill>
                  <a:schemeClr val="tx1"/>
                </a:solidFill>
              </a:rPr>
              <a:t>, </a:t>
            </a:r>
            <a:r>
              <a:rPr lang="en-US" sz="2000" dirty="0" err="1">
                <a:solidFill>
                  <a:schemeClr val="tx1"/>
                </a:solidFill>
              </a:rPr>
              <a:t>va</a:t>
            </a:r>
            <a:r>
              <a:rPr lang="en-US" sz="2000" dirty="0">
                <a:solidFill>
                  <a:schemeClr val="tx1"/>
                </a:solidFill>
              </a:rPr>
              <a:t>, and per accurately predicts the </a:t>
            </a:r>
            <a:r>
              <a:rPr lang="en-US" sz="2000" dirty="0" err="1">
                <a:solidFill>
                  <a:schemeClr val="tx1"/>
                </a:solidFill>
              </a:rPr>
              <a:t>mvp</a:t>
            </a:r>
            <a:r>
              <a:rPr lang="en-US" sz="2000" dirty="0">
                <a:solidFill>
                  <a:schemeClr val="tx1"/>
                </a:solidFill>
              </a:rPr>
              <a:t> in 10/16 seasons from 2003 to 2018 (see next slide)</a:t>
            </a:r>
          </a:p>
        </p:txBody>
      </p:sp>
      <p:sp>
        <p:nvSpPr>
          <p:cNvPr id="7" name="&lt;Your project name&gt;">
            <a:extLst>
              <a:ext uri="{FF2B5EF4-FFF2-40B4-BE49-F238E27FC236}">
                <a16:creationId xmlns:a16="http://schemas.microsoft.com/office/drawing/2014/main" id="{31355DFE-1B74-9C4D-80CA-96B457EB7C63}"/>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extLst>
      <p:ext uri="{BB962C8B-B14F-4D97-AF65-F5344CB8AC3E}">
        <p14:creationId xmlns:p14="http://schemas.microsoft.com/office/powerpoint/2010/main" val="88851705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76" name="Results…"/>
          <p:cNvSpPr txBox="1">
            <a:spLocks noGrp="1"/>
          </p:cNvSpPr>
          <p:nvPr>
            <p:ph type="body" idx="1"/>
          </p:nvPr>
        </p:nvSpPr>
        <p:spPr>
          <a:xfrm>
            <a:off x="571499" y="1130299"/>
            <a:ext cx="7785101" cy="5577841"/>
          </a:xfrm>
          <a:prstGeom prst="rect">
            <a:avLst/>
          </a:prstGeom>
        </p:spPr>
        <p:txBody>
          <a:bodyPr>
            <a:normAutofit/>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Results</a:t>
            </a:r>
          </a:p>
        </p:txBody>
      </p:sp>
      <p:sp>
        <p:nvSpPr>
          <p:cNvPr id="7" name="&lt;Your project name&gt;">
            <a:extLst>
              <a:ext uri="{FF2B5EF4-FFF2-40B4-BE49-F238E27FC236}">
                <a16:creationId xmlns:a16="http://schemas.microsoft.com/office/drawing/2014/main" id="{31355DFE-1B74-9C4D-80CA-96B457EB7C63}"/>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2" name="Picture 1">
            <a:extLst>
              <a:ext uri="{FF2B5EF4-FFF2-40B4-BE49-F238E27FC236}">
                <a16:creationId xmlns:a16="http://schemas.microsoft.com/office/drawing/2014/main" id="{C9F47F6B-D2B3-3E41-8F3A-1C5E095160E7}"/>
              </a:ext>
            </a:extLst>
          </p:cNvPr>
          <p:cNvPicPr>
            <a:picLocks noChangeAspect="1"/>
          </p:cNvPicPr>
          <p:nvPr/>
        </p:nvPicPr>
        <p:blipFill>
          <a:blip r:embed="rId2"/>
          <a:stretch>
            <a:fillRect/>
          </a:stretch>
        </p:blipFill>
        <p:spPr>
          <a:xfrm>
            <a:off x="787400" y="1905483"/>
            <a:ext cx="7162800" cy="4343400"/>
          </a:xfrm>
          <a:prstGeom prst="rect">
            <a:avLst/>
          </a:prstGeom>
        </p:spPr>
      </p:pic>
    </p:spTree>
    <p:extLst>
      <p:ext uri="{BB962C8B-B14F-4D97-AF65-F5344CB8AC3E}">
        <p14:creationId xmlns:p14="http://schemas.microsoft.com/office/powerpoint/2010/main" val="5298042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80" name="Obstacles…"/>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Obstacles</a:t>
            </a:r>
          </a:p>
          <a:p>
            <a:pPr marL="0" indent="0">
              <a:buSzTx/>
              <a:buFont typeface="Wingdings"/>
              <a:buNone/>
              <a:defRPr sz="1600">
                <a:latin typeface="Century"/>
                <a:ea typeface="Century"/>
                <a:cs typeface="Century"/>
                <a:sym typeface="Century"/>
              </a:defRPr>
            </a:pPr>
            <a:endParaRPr dirty="0"/>
          </a:p>
          <a:p>
            <a:pPr marL="0" indent="0">
              <a:spcBef>
                <a:spcPts val="400"/>
              </a:spcBef>
              <a:buSzTx/>
              <a:buFont typeface="Wingdings"/>
              <a:buNone/>
              <a:defRPr sz="2000">
                <a:latin typeface="Century"/>
                <a:ea typeface="Century"/>
                <a:cs typeface="Century"/>
                <a:sym typeface="Century"/>
              </a:defRPr>
            </a:pPr>
            <a:r>
              <a:rPr dirty="0">
                <a:solidFill>
                  <a:schemeClr val="tx1"/>
                </a:solidFill>
              </a:rPr>
              <a:t>1. </a:t>
            </a:r>
            <a:r>
              <a:rPr lang="en-US" dirty="0">
                <a:solidFill>
                  <a:schemeClr val="tx1"/>
                </a:solidFill>
              </a:rPr>
              <a:t>More players provided in traditional than advanced dataset per year.  We solved this by treating the datasets independently, then joining on the </a:t>
            </a:r>
            <a:r>
              <a:rPr lang="en-US" dirty="0" err="1">
                <a:solidFill>
                  <a:schemeClr val="tx1"/>
                </a:solidFill>
              </a:rPr>
              <a:t>mvp</a:t>
            </a:r>
            <a:r>
              <a:rPr lang="en-US" dirty="0">
                <a:solidFill>
                  <a:schemeClr val="tx1"/>
                </a:solidFill>
              </a:rPr>
              <a:t> dataset for final average rank calculations.</a:t>
            </a:r>
            <a:endParaRPr dirty="0">
              <a:solidFill>
                <a:schemeClr val="tx1"/>
              </a:solidFill>
            </a:endParaRPr>
          </a:p>
          <a:p>
            <a:pPr marL="0" indent="0">
              <a:buSzTx/>
              <a:buFont typeface="Wingdings"/>
              <a:buNone/>
              <a:defRPr sz="2000">
                <a:solidFill>
                  <a:srgbClr val="00B0F0"/>
                </a:solidFill>
                <a:latin typeface="Century"/>
                <a:ea typeface="Century"/>
                <a:cs typeface="Century"/>
                <a:sym typeface="Century"/>
              </a:defRPr>
            </a:pPr>
            <a:endParaRPr sz="1600"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2. </a:t>
            </a:r>
            <a:r>
              <a:rPr lang="en-US" dirty="0">
                <a:solidFill>
                  <a:schemeClr val="tx1"/>
                </a:solidFill>
              </a:rPr>
              <a:t>Distinguishing between string and integer fields in the profile reducer (solved with a try and except)</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3. </a:t>
            </a:r>
            <a:r>
              <a:rPr lang="en-US" dirty="0">
                <a:solidFill>
                  <a:schemeClr val="tx1"/>
                </a:solidFill>
              </a:rPr>
              <a:t>Connecting Impala tables to Tableau (this can be looked at further in a future study)</a:t>
            </a:r>
            <a:endParaRPr dirty="0">
              <a:solidFill>
                <a:schemeClr val="tx1"/>
              </a:solidFill>
            </a:endParaRPr>
          </a:p>
        </p:txBody>
      </p:sp>
      <p:sp>
        <p:nvSpPr>
          <p:cNvPr id="7" name="&lt;Your project name&gt;">
            <a:extLst>
              <a:ext uri="{FF2B5EF4-FFF2-40B4-BE49-F238E27FC236}">
                <a16:creationId xmlns:a16="http://schemas.microsoft.com/office/drawing/2014/main" id="{47916F79-67EC-354C-ABF5-9E8BD1FC523F}"/>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84" name="Summary…"/>
          <p:cNvSpPr txBox="1">
            <a:spLocks noGrp="1"/>
          </p:cNvSpPr>
          <p:nvPr>
            <p:ph type="body" idx="1"/>
          </p:nvPr>
        </p:nvSpPr>
        <p:spPr>
          <a:xfrm>
            <a:off x="571499" y="1130300"/>
            <a:ext cx="7785101" cy="5346700"/>
          </a:xfrm>
          <a:prstGeom prst="rect">
            <a:avLst/>
          </a:prstGeom>
        </p:spPr>
        <p:txBody>
          <a:bodyPr>
            <a:normAutofit fontScale="70000" lnSpcReduction="20000"/>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Summary</a:t>
            </a:r>
            <a:endParaRPr lang="en-US" dirty="0"/>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MapReduce and Impala were used to develop an analytic to compare traditional and advanced statistics and evaluate the correlation to the regular season </a:t>
            </a:r>
            <a:r>
              <a:rPr lang="en-US" sz="2800" dirty="0" err="1">
                <a:solidFill>
                  <a:schemeClr val="tx1"/>
                </a:solidFill>
              </a:rPr>
              <a:t>mvp</a:t>
            </a:r>
            <a:r>
              <a:rPr lang="en-US" sz="2800" dirty="0">
                <a:solidFill>
                  <a:schemeClr val="tx1"/>
                </a:solidFill>
              </a:rPr>
              <a:t> award.</a:t>
            </a:r>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Seasons: 2002-03 to 2016-17</a:t>
            </a:r>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Advanced statistics which correlated most with regular season MVP were </a:t>
            </a:r>
            <a:r>
              <a:rPr lang="en-US" sz="2800" dirty="0" err="1">
                <a:solidFill>
                  <a:schemeClr val="tx1"/>
                </a:solidFill>
              </a:rPr>
              <a:t>ewa</a:t>
            </a:r>
            <a:r>
              <a:rPr lang="en-US" sz="2800" dirty="0">
                <a:solidFill>
                  <a:schemeClr val="tx1"/>
                </a:solidFill>
              </a:rPr>
              <a:t>, </a:t>
            </a:r>
            <a:r>
              <a:rPr lang="en-US" sz="2800" dirty="0" err="1">
                <a:solidFill>
                  <a:schemeClr val="tx1"/>
                </a:solidFill>
              </a:rPr>
              <a:t>va</a:t>
            </a:r>
            <a:r>
              <a:rPr lang="en-US" sz="2800" dirty="0">
                <a:solidFill>
                  <a:schemeClr val="tx1"/>
                </a:solidFill>
              </a:rPr>
              <a:t>, and per</a:t>
            </a:r>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Traditional statistics which correlated most with regular season MVP were pts, </a:t>
            </a:r>
            <a:r>
              <a:rPr lang="en-US" sz="2800" dirty="0" err="1">
                <a:solidFill>
                  <a:schemeClr val="tx1"/>
                </a:solidFill>
              </a:rPr>
              <a:t>fg</a:t>
            </a:r>
            <a:r>
              <a:rPr lang="en-US" sz="2800" dirty="0">
                <a:solidFill>
                  <a:schemeClr val="tx1"/>
                </a:solidFill>
              </a:rPr>
              <a:t>, and tov</a:t>
            </a:r>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Future work recommendations / areas for further study:</a:t>
            </a:r>
          </a:p>
          <a:p>
            <a:pPr lvl="1">
              <a:spcBef>
                <a:spcPts val="600"/>
              </a:spcBef>
              <a:buSzTx/>
              <a:buFont typeface="Wingdings" pitchFamily="2" charset="2"/>
              <a:buChar char="§"/>
              <a:defRPr sz="2800">
                <a:latin typeface="Century"/>
                <a:ea typeface="Century"/>
                <a:cs typeface="Century"/>
                <a:sym typeface="Century"/>
              </a:defRPr>
            </a:pPr>
            <a:r>
              <a:rPr lang="en-US" sz="2800" dirty="0">
                <a:solidFill>
                  <a:schemeClr val="tx1"/>
                </a:solidFill>
              </a:rPr>
              <a:t>Include more years using NBA API or Basketball-Reference API</a:t>
            </a:r>
          </a:p>
          <a:p>
            <a:pPr lvl="1">
              <a:spcBef>
                <a:spcPts val="600"/>
              </a:spcBef>
              <a:buSzTx/>
              <a:buFont typeface="Wingdings" pitchFamily="2" charset="2"/>
              <a:buChar char="§"/>
              <a:defRPr sz="2800">
                <a:latin typeface="Century"/>
                <a:ea typeface="Century"/>
                <a:cs typeface="Century"/>
                <a:sym typeface="Century"/>
              </a:defRPr>
            </a:pPr>
            <a:r>
              <a:rPr lang="en-US" sz="2800" dirty="0">
                <a:solidFill>
                  <a:schemeClr val="tx1"/>
                </a:solidFill>
              </a:rPr>
              <a:t>Develop machine learning code with the most informative statistics to predict regular season MVP future</a:t>
            </a:r>
          </a:p>
          <a:p>
            <a:pPr lvl="1">
              <a:spcBef>
                <a:spcPts val="600"/>
              </a:spcBef>
              <a:buSzTx/>
              <a:buFont typeface="Wingdings" pitchFamily="2" charset="2"/>
              <a:buChar char="§"/>
              <a:defRPr sz="2800">
                <a:latin typeface="Century"/>
                <a:ea typeface="Century"/>
                <a:cs typeface="Century"/>
                <a:sym typeface="Century"/>
              </a:defRPr>
            </a:pPr>
            <a:r>
              <a:rPr lang="en-US" sz="2800" dirty="0">
                <a:solidFill>
                  <a:schemeClr val="tx1"/>
                </a:solidFill>
              </a:rPr>
              <a:t>Develop Tableau visualizations </a:t>
            </a:r>
          </a:p>
          <a:p>
            <a:pPr>
              <a:spcBef>
                <a:spcPts val="600"/>
              </a:spcBef>
              <a:buSzTx/>
              <a:buFont typeface="Arial" panose="020B0604020202020204" pitchFamily="34" charset="0"/>
              <a:buChar char="•"/>
              <a:defRPr sz="2800">
                <a:latin typeface="Century"/>
                <a:ea typeface="Century"/>
                <a:cs typeface="Century"/>
                <a:sym typeface="Century"/>
              </a:defRPr>
            </a:pPr>
            <a:r>
              <a:rPr lang="en-US" sz="2800" dirty="0">
                <a:solidFill>
                  <a:schemeClr val="tx1"/>
                </a:solidFill>
              </a:rPr>
              <a:t>Areas for future study:</a:t>
            </a:r>
          </a:p>
          <a:p>
            <a:pPr lvl="1">
              <a:spcBef>
                <a:spcPts val="600"/>
              </a:spcBef>
              <a:buSzTx/>
              <a:buFont typeface="Wingdings" pitchFamily="2" charset="2"/>
              <a:buChar char="§"/>
              <a:defRPr sz="2800">
                <a:latin typeface="Century"/>
                <a:ea typeface="Century"/>
                <a:cs typeface="Century"/>
                <a:sym typeface="Century"/>
              </a:defRPr>
            </a:pPr>
            <a:r>
              <a:rPr lang="en-US" sz="2800" dirty="0">
                <a:solidFill>
                  <a:schemeClr val="tx1"/>
                </a:solidFill>
              </a:rPr>
              <a:t>Develop analytics for other awards (Defensive player of the year, All NBA Teams, Rookie of the Year, etc.)</a:t>
            </a:r>
            <a:endParaRPr dirty="0"/>
          </a:p>
        </p:txBody>
      </p:sp>
      <p:sp>
        <p:nvSpPr>
          <p:cNvPr id="7" name="&lt;Your project name&gt;">
            <a:extLst>
              <a:ext uri="{FF2B5EF4-FFF2-40B4-BE49-F238E27FC236}">
                <a16:creationId xmlns:a16="http://schemas.microsoft.com/office/drawing/2014/main" id="{DAED9040-0AB4-A941-ADF3-553925E2FF1D}"/>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88" name="Acknowledgements…"/>
          <p:cNvSpPr txBox="1">
            <a:spLocks noGrp="1"/>
          </p:cNvSpPr>
          <p:nvPr>
            <p:ph type="body" idx="1"/>
          </p:nvPr>
        </p:nvSpPr>
        <p:spPr>
          <a:xfrm>
            <a:off x="571499" y="1130300"/>
            <a:ext cx="7785101" cy="5346700"/>
          </a:xfrm>
          <a:prstGeom prst="rect">
            <a:avLst/>
          </a:prstGeom>
        </p:spPr>
        <p:txBody>
          <a:bodyPr>
            <a:normAutofit/>
          </a:bodyPr>
          <a:lstStyle/>
          <a:p>
            <a:pPr marL="0" indent="0">
              <a:spcBef>
                <a:spcPts val="600"/>
              </a:spcBef>
              <a:buSzTx/>
              <a:buFont typeface="Wingdings"/>
              <a:buNone/>
              <a:defRPr sz="2800">
                <a:latin typeface="Century"/>
                <a:ea typeface="Century"/>
                <a:cs typeface="Century"/>
                <a:sym typeface="Century"/>
              </a:defRPr>
            </a:pPr>
            <a:r>
              <a:rPr dirty="0"/>
              <a:t>Acknowledgements</a:t>
            </a:r>
          </a:p>
          <a:p>
            <a:pPr marL="0" indent="0">
              <a:spcBef>
                <a:spcPts val="0"/>
              </a:spcBef>
              <a:buSzTx/>
              <a:buFont typeface="Wingdings"/>
              <a:buNone/>
              <a:defRPr sz="2000">
                <a:solidFill>
                  <a:srgbClr val="FF0000"/>
                </a:solidFill>
                <a:latin typeface="Century"/>
                <a:ea typeface="Century"/>
                <a:cs typeface="Century"/>
                <a:sym typeface="Century"/>
              </a:defRPr>
            </a:pPr>
            <a:endParaRPr dirty="0"/>
          </a:p>
          <a:p>
            <a:pPr marL="200526" indent="-200526">
              <a:spcBef>
                <a:spcPts val="800"/>
              </a:spcBef>
              <a:buClrTx/>
              <a:buChar char="•"/>
              <a:defRPr sz="2000">
                <a:solidFill>
                  <a:srgbClr val="FF0000"/>
                </a:solidFill>
                <a:latin typeface="Century"/>
                <a:ea typeface="Century"/>
                <a:cs typeface="Century"/>
                <a:sym typeface="Century"/>
              </a:defRPr>
            </a:pPr>
            <a:r>
              <a:rPr lang="en-US" dirty="0">
                <a:solidFill>
                  <a:schemeClr val="tx1"/>
                </a:solidFill>
              </a:rPr>
              <a:t>Thank you to Prof. McIntosh for answering our analysis questions.</a:t>
            </a:r>
          </a:p>
          <a:p>
            <a:pPr marL="200526" indent="-200526">
              <a:spcBef>
                <a:spcPts val="800"/>
              </a:spcBef>
              <a:buClrTx/>
              <a:buChar char="•"/>
              <a:defRPr sz="2000">
                <a:solidFill>
                  <a:srgbClr val="FF0000"/>
                </a:solidFill>
                <a:latin typeface="Century"/>
                <a:ea typeface="Century"/>
                <a:cs typeface="Century"/>
                <a:sym typeface="Century"/>
              </a:defRPr>
            </a:pPr>
            <a:r>
              <a:rPr lang="en-US" dirty="0">
                <a:solidFill>
                  <a:schemeClr val="tx1"/>
                </a:solidFill>
              </a:rPr>
              <a:t>Thank you to Kaggle for compiling the data sets.</a:t>
            </a:r>
          </a:p>
          <a:p>
            <a:pPr marL="200526" indent="-200526">
              <a:spcBef>
                <a:spcPts val="800"/>
              </a:spcBef>
              <a:buClrTx/>
              <a:buChar char="•"/>
              <a:defRPr sz="2000">
                <a:solidFill>
                  <a:srgbClr val="FF0000"/>
                </a:solidFill>
                <a:latin typeface="Century"/>
                <a:ea typeface="Century"/>
                <a:cs typeface="Century"/>
                <a:sym typeface="Century"/>
              </a:defRPr>
            </a:pPr>
            <a:r>
              <a:rPr lang="en-US" dirty="0">
                <a:solidFill>
                  <a:schemeClr val="tx1"/>
                </a:solidFill>
              </a:rPr>
              <a:t>Thank you to HPC for providing the technology to make this project possible. </a:t>
            </a:r>
          </a:p>
          <a:p>
            <a:pPr marL="200526" indent="-200526">
              <a:spcBef>
                <a:spcPts val="800"/>
              </a:spcBef>
              <a:buClrTx/>
              <a:buFontTx/>
              <a:buChar char="•"/>
              <a:defRPr sz="2000">
                <a:solidFill>
                  <a:srgbClr val="FF0000"/>
                </a:solidFill>
                <a:latin typeface="Century"/>
                <a:ea typeface="Century"/>
                <a:cs typeface="Century"/>
                <a:sym typeface="Century"/>
              </a:defRPr>
            </a:pPr>
            <a:r>
              <a:rPr lang="en-US" dirty="0">
                <a:solidFill>
                  <a:schemeClr val="tx1"/>
                </a:solidFill>
              </a:rPr>
              <a:t>Thank you to the NBA for providing a medium for professional basketball.</a:t>
            </a:r>
          </a:p>
        </p:txBody>
      </p:sp>
      <p:sp>
        <p:nvSpPr>
          <p:cNvPr id="7" name="&lt;Your project name&gt;">
            <a:extLst>
              <a:ext uri="{FF2B5EF4-FFF2-40B4-BE49-F238E27FC236}">
                <a16:creationId xmlns:a16="http://schemas.microsoft.com/office/drawing/2014/main" id="{22662D1A-49D9-144E-B381-A9BA1E03435F}"/>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31" name="&lt;Your project name&gt;"/>
          <p:cNvSpPr txBox="1">
            <a:spLocks noGrp="1"/>
          </p:cNvSpPr>
          <p:nvPr>
            <p:ph type="title"/>
          </p:nvPr>
        </p:nvSpPr>
        <p:spPr>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
        <p:nvSpPr>
          <p:cNvPr id="32" name="Abstract:…"/>
          <p:cNvSpPr txBox="1">
            <a:spLocks noGrp="1"/>
          </p:cNvSpPr>
          <p:nvPr>
            <p:ph type="body" idx="1"/>
          </p:nvPr>
        </p:nvSpPr>
        <p:spPr>
          <a:xfrm>
            <a:off x="571499" y="1130300"/>
            <a:ext cx="8001002" cy="5346700"/>
          </a:xfrm>
          <a:prstGeom prst="rect">
            <a:avLst/>
          </a:prstGeom>
        </p:spPr>
        <p:txBody>
          <a:bodyPr>
            <a:normAutofit fontScale="70000" lnSpcReduction="20000"/>
          </a:bodyPr>
          <a:lstStyle/>
          <a:p>
            <a:pPr marL="0" indent="0">
              <a:buSzTx/>
              <a:buFont typeface="Wingdings"/>
              <a:buNone/>
              <a:defRPr>
                <a:latin typeface="Century"/>
                <a:ea typeface="Century"/>
                <a:cs typeface="Century"/>
                <a:sym typeface="Century"/>
              </a:defRPr>
            </a:pPr>
            <a:r>
              <a:rPr dirty="0"/>
              <a:t>Abstract:  </a:t>
            </a:r>
          </a:p>
          <a:p>
            <a:pPr marL="0" indent="0">
              <a:spcBef>
                <a:spcPts val="800"/>
              </a:spcBef>
              <a:buClrTx/>
              <a:buSzTx/>
              <a:buNone/>
              <a:defRPr sz="800">
                <a:solidFill>
                  <a:srgbClr val="FF0000"/>
                </a:solidFill>
                <a:latin typeface="Times"/>
                <a:ea typeface="Times"/>
                <a:cs typeface="Times"/>
                <a:sym typeface="Times"/>
              </a:defRPr>
            </a:pPr>
            <a:endParaRPr dirty="0"/>
          </a:p>
          <a:p>
            <a:pPr marL="0" indent="0">
              <a:buSzTx/>
              <a:buFont typeface="Wingdings"/>
              <a:buNone/>
              <a:defRPr>
                <a:latin typeface="Century"/>
                <a:ea typeface="Century"/>
                <a:cs typeface="Century"/>
                <a:sym typeface="Century"/>
              </a:defRPr>
            </a:pPr>
            <a:r>
              <a:rPr lang="en-US" sz="3200" dirty="0">
                <a:solidFill>
                  <a:schemeClr val="tx1"/>
                </a:solidFill>
              </a:rPr>
              <a:t>Traditional NBA player statistics have been collected since the onset of the NBA in 1946. The development of advanced player statistics have grown in the NBA from the 1990s through today. This project looks to answer the question which statistics (advanced or traditional) correlate most to the regular season MVP award. The seasons used for comparison were 2002-03 to 2016-17.  It was determined that on average, the metrics which most correlated to the regular season MVP were estimated wins added, value added and player efficiency rating (all advanced statistics).</a:t>
            </a:r>
            <a:r>
              <a:rPr lang="en-US" sz="3200" dirty="0">
                <a:solidFill>
                  <a:srgbClr val="C00000"/>
                </a:solidFill>
              </a:rPr>
              <a:t>  </a:t>
            </a:r>
            <a:r>
              <a:rPr lang="en-US" sz="3200" dirty="0">
                <a:solidFill>
                  <a:schemeClr val="tx1"/>
                </a:solidFill>
              </a:rPr>
              <a:t>For further study, it is recommended to analyze more seasons and apply machine learning techniques on the most informative statistics to develop regular season MVP prediction models.</a:t>
            </a:r>
            <a:endParaRPr sz="3200" dirty="0">
              <a:solidFill>
                <a:schemeClr val="tx1"/>
              </a:solidFill>
            </a:endParaRPr>
          </a:p>
          <a:p>
            <a:pPr marL="0" indent="0">
              <a:spcBef>
                <a:spcPts val="400"/>
              </a:spcBef>
              <a:buSzTx/>
              <a:buFont typeface="Wingdings"/>
              <a:buNone/>
              <a:defRPr sz="2000">
                <a:latin typeface="Century"/>
                <a:ea typeface="Century"/>
                <a:cs typeface="Century"/>
                <a:sym typeface="Century"/>
              </a:defRPr>
            </a:pPr>
            <a:endParaRPr dirty="0">
              <a:solidFill>
                <a:srgbClr val="FF0000"/>
              </a:solidFill>
            </a:endParaRPr>
          </a:p>
          <a:p>
            <a:pPr marL="0" indent="0">
              <a:spcBef>
                <a:spcPts val="400"/>
              </a:spcBef>
              <a:buSzTx/>
              <a:buFont typeface="Wingdings"/>
              <a:buNone/>
              <a:defRPr sz="2000">
                <a:latin typeface="Century"/>
                <a:ea typeface="Century"/>
                <a:cs typeface="Century"/>
                <a:sym typeface="Century"/>
              </a:defRPr>
            </a:pPr>
            <a:r>
              <a:rPr dirty="0"/>
              <a:t>Platform(s) where the application runs: </a:t>
            </a:r>
          </a:p>
          <a:p>
            <a:pPr marL="0" indent="0">
              <a:spcBef>
                <a:spcPts val="400"/>
              </a:spcBef>
              <a:buSzTx/>
              <a:buFont typeface="Wingdings"/>
              <a:buNone/>
              <a:defRPr sz="2000">
                <a:solidFill>
                  <a:srgbClr val="FF0000"/>
                </a:solidFill>
                <a:latin typeface="Century"/>
                <a:ea typeface="Century"/>
                <a:cs typeface="Century"/>
                <a:sym typeface="Century"/>
              </a:defRPr>
            </a:pPr>
            <a:r>
              <a:rPr dirty="0">
                <a:solidFill>
                  <a:schemeClr val="tx1"/>
                </a:solidFill>
              </a:rPr>
              <a:t>&lt; </a:t>
            </a:r>
            <a:r>
              <a:rPr lang="en-US" dirty="0">
                <a:solidFill>
                  <a:schemeClr val="tx1"/>
                </a:solidFill>
              </a:rPr>
              <a:t>NYU Dumbo (Hadoop MapReduce, Apache Impala)</a:t>
            </a:r>
            <a:r>
              <a:rPr dirty="0">
                <a:solidFill>
                  <a:schemeClr val="tx1"/>
                </a:solidFill>
              </a:rPr>
              <a:t>&gt;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92" name="References…"/>
          <p:cNvSpPr txBox="1">
            <a:spLocks noGrp="1"/>
          </p:cNvSpPr>
          <p:nvPr>
            <p:ph type="body" idx="1"/>
          </p:nvPr>
        </p:nvSpPr>
        <p:spPr>
          <a:xfrm>
            <a:off x="571499" y="1130300"/>
            <a:ext cx="7785101" cy="5346700"/>
          </a:xfrm>
          <a:prstGeom prst="rect">
            <a:avLst/>
          </a:prstGeom>
        </p:spPr>
        <p:txBody>
          <a:bodyPr>
            <a:normAutofit lnSpcReduction="10000"/>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References</a:t>
            </a:r>
            <a:endParaRPr lang="en-US" dirty="0">
              <a:solidFill>
                <a:schemeClr val="tx1"/>
              </a:solidFill>
            </a:endParaRP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dirty="0">
                <a:solidFill>
                  <a:schemeClr val="tx1"/>
                </a:solidFill>
              </a:rPr>
              <a:t>A Neural Network Model of the NBA Most Valued Player Selection Prediction (Chen, Dai, Zhang)</a:t>
            </a:r>
            <a:br>
              <a:rPr lang="en-US" dirty="0">
                <a:solidFill>
                  <a:schemeClr val="tx1"/>
                </a:solidFill>
              </a:rPr>
            </a:br>
            <a:r>
              <a:rPr lang="en-US" dirty="0">
                <a:solidFill>
                  <a:schemeClr val="tx1"/>
                </a:solidFill>
                <a:hlinkClick r:id="rId2"/>
              </a:rPr>
              <a:t>link</a:t>
            </a:r>
            <a:endParaRPr lang="en-US" dirty="0">
              <a:solidFill>
                <a:schemeClr val="tx1"/>
              </a:solidFill>
            </a:endParaRP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dirty="0">
                <a:solidFill>
                  <a:schemeClr val="tx1"/>
                </a:solidFill>
              </a:rPr>
              <a:t>Key Game Indicators in NBA Players’ Performance Profiles</a:t>
            </a:r>
            <a:br>
              <a:rPr lang="en-US" dirty="0">
                <a:solidFill>
                  <a:schemeClr val="tx1"/>
                </a:solidFill>
              </a:rPr>
            </a:br>
            <a:r>
              <a:rPr lang="en-US" dirty="0">
                <a:solidFill>
                  <a:schemeClr val="tx1"/>
                </a:solidFill>
              </a:rPr>
              <a:t>(</a:t>
            </a:r>
            <a:r>
              <a:rPr lang="en-US" dirty="0" err="1">
                <a:solidFill>
                  <a:schemeClr val="tx1"/>
                </a:solidFill>
              </a:rPr>
              <a:t>Dehesa</a:t>
            </a:r>
            <a:r>
              <a:rPr lang="en-US" dirty="0">
                <a:solidFill>
                  <a:schemeClr val="tx1"/>
                </a:solidFill>
              </a:rPr>
              <a:t>, </a:t>
            </a:r>
            <a:r>
              <a:rPr lang="en-US" dirty="0" err="1">
                <a:solidFill>
                  <a:schemeClr val="tx1"/>
                </a:solidFill>
              </a:rPr>
              <a:t>Vaquera</a:t>
            </a:r>
            <a:r>
              <a:rPr lang="en-US" dirty="0">
                <a:solidFill>
                  <a:schemeClr val="tx1"/>
                </a:solidFill>
              </a:rPr>
              <a:t>, Goncalves, Mateus, Gomez-</a:t>
            </a:r>
            <a:r>
              <a:rPr lang="en-US" dirty="0" err="1">
                <a:solidFill>
                  <a:schemeClr val="tx1"/>
                </a:solidFill>
              </a:rPr>
              <a:t>Ruano</a:t>
            </a:r>
            <a:r>
              <a:rPr lang="en-US" dirty="0">
                <a:solidFill>
                  <a:schemeClr val="tx1"/>
                </a:solidFill>
              </a:rPr>
              <a:t>, Sampaio)</a:t>
            </a:r>
            <a:br>
              <a:rPr lang="en-US" dirty="0">
                <a:solidFill>
                  <a:schemeClr val="tx1"/>
                </a:solidFill>
              </a:rPr>
            </a:br>
            <a:r>
              <a:rPr lang="en-US" dirty="0">
                <a:solidFill>
                  <a:schemeClr val="tx1"/>
                </a:solidFill>
                <a:hlinkClick r:id="rId3"/>
              </a:rPr>
              <a:t>link</a:t>
            </a:r>
            <a:endParaRPr lang="en-US" dirty="0">
              <a:solidFill>
                <a:schemeClr val="tx1"/>
              </a:solidFill>
            </a:endParaRP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sz="2000" dirty="0">
                <a:solidFill>
                  <a:schemeClr val="tx1"/>
                </a:solidFill>
                <a:sym typeface="Century"/>
              </a:rPr>
              <a:t>Predicting Per Game Performance Through Per Minute Performance in Basketball (Martinez) </a:t>
            </a:r>
            <a:br>
              <a:rPr lang="en-US" sz="2000" dirty="0">
                <a:solidFill>
                  <a:schemeClr val="tx1"/>
                </a:solidFill>
                <a:sym typeface="Century"/>
              </a:rPr>
            </a:br>
            <a:r>
              <a:rPr lang="en-US" sz="2000" dirty="0">
                <a:solidFill>
                  <a:schemeClr val="tx1"/>
                </a:solidFill>
                <a:sym typeface="Century"/>
                <a:hlinkClick r:id="rId4"/>
              </a:rPr>
              <a:t>link</a:t>
            </a:r>
            <a:endParaRPr lang="en-US" sz="2000" dirty="0">
              <a:solidFill>
                <a:schemeClr val="tx1"/>
              </a:solidFill>
              <a:sym typeface="Century"/>
            </a:endParaRP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sz="2000" dirty="0">
                <a:solidFill>
                  <a:srgbClr val="FF0000"/>
                </a:solidFill>
                <a:sym typeface="Century"/>
              </a:rPr>
              <a:t>Mike</a:t>
            </a: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sz="2000" dirty="0">
                <a:sym typeface="Century"/>
              </a:rPr>
              <a:t>Mike</a:t>
            </a:r>
          </a:p>
          <a:p>
            <a:pPr marL="457200" indent="-457200">
              <a:spcBef>
                <a:spcPts val="400"/>
              </a:spcBef>
              <a:buSzTx/>
              <a:buFont typeface="Wingdings"/>
              <a:buAutoNum type="arabicPeriod"/>
              <a:defRPr sz="2000">
                <a:solidFill>
                  <a:srgbClr val="FF0000"/>
                </a:solidFill>
                <a:latin typeface="Century"/>
                <a:ea typeface="Century"/>
                <a:cs typeface="Century"/>
                <a:sym typeface="Century"/>
              </a:defRPr>
            </a:pPr>
            <a:r>
              <a:rPr lang="en-US" sz="2000" dirty="0">
                <a:sym typeface="Century"/>
              </a:rPr>
              <a:t>Mike</a:t>
            </a:r>
            <a:br>
              <a:rPr lang="en-US" sz="2000" dirty="0">
                <a:sym typeface="Century"/>
              </a:rPr>
            </a:br>
            <a:br>
              <a:rPr lang="en-US" sz="2000" dirty="0">
                <a:sym typeface="Century"/>
              </a:rPr>
            </a:br>
            <a:br>
              <a:rPr lang="en-US" dirty="0"/>
            </a:br>
            <a:endParaRPr lang="en-US" dirty="0"/>
          </a:p>
        </p:txBody>
      </p:sp>
      <p:sp>
        <p:nvSpPr>
          <p:cNvPr id="7" name="&lt;Your project name&gt;">
            <a:extLst>
              <a:ext uri="{FF2B5EF4-FFF2-40B4-BE49-F238E27FC236}">
                <a16:creationId xmlns:a16="http://schemas.microsoft.com/office/drawing/2014/main" id="{09C6C071-7665-594D-BAB6-F3A575ACF5B7}"/>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96" name="Thank you!"/>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5400">
                <a:solidFill>
                  <a:srgbClr val="00B0F0"/>
                </a:solidFill>
                <a:latin typeface="Century"/>
                <a:ea typeface="Century"/>
                <a:cs typeface="Century"/>
                <a:sym typeface="Century"/>
              </a:defRPr>
            </a:pPr>
            <a:endParaRPr/>
          </a:p>
          <a:p>
            <a:pPr>
              <a:lnSpc>
                <a:spcPct val="80000"/>
              </a:lnSpc>
              <a:buSzTx/>
              <a:buFont typeface="Wingdings"/>
              <a:buNone/>
              <a:defRPr sz="5400">
                <a:solidFill>
                  <a:srgbClr val="00B0F0"/>
                </a:solidFill>
                <a:latin typeface="Century"/>
                <a:ea typeface="Century"/>
                <a:cs typeface="Century"/>
                <a:sym typeface="Century"/>
              </a:defRPr>
            </a:pPr>
            <a:endParaRPr/>
          </a:p>
          <a:p>
            <a:pPr algn="ctr">
              <a:lnSpc>
                <a:spcPct val="80000"/>
              </a:lnSpc>
              <a:spcBef>
                <a:spcPts val="1200"/>
              </a:spcBef>
              <a:buSzTx/>
              <a:buFont typeface="Wingdings"/>
              <a:buNone/>
              <a:defRPr sz="5400">
                <a:latin typeface="Century"/>
                <a:ea typeface="Century"/>
                <a:cs typeface="Century"/>
                <a:sym typeface="Century"/>
              </a:defRPr>
            </a:pPr>
            <a:r>
              <a:t>Thank you!</a:t>
            </a:r>
          </a:p>
        </p:txBody>
      </p:sp>
      <p:sp>
        <p:nvSpPr>
          <p:cNvPr id="7" name="&lt;Your project name&gt;">
            <a:extLst>
              <a:ext uri="{FF2B5EF4-FFF2-40B4-BE49-F238E27FC236}">
                <a16:creationId xmlns:a16="http://schemas.microsoft.com/office/drawing/2014/main" id="{2E3A402E-F17C-C84F-8786-B67BB8A2DFF8}"/>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36" name="Motivation…"/>
          <p:cNvSpPr txBox="1">
            <a:spLocks noGrp="1"/>
          </p:cNvSpPr>
          <p:nvPr>
            <p:ph type="body" idx="1"/>
          </p:nvPr>
        </p:nvSpPr>
        <p:spPr>
          <a:xfrm>
            <a:off x="571499" y="1130300"/>
            <a:ext cx="7785101" cy="5346700"/>
          </a:xfrm>
          <a:prstGeom prst="rect">
            <a:avLst/>
          </a:prstGeom>
        </p:spPr>
        <p:txBody>
          <a:bodyPr/>
          <a:lstStyle/>
          <a:p>
            <a:pPr marL="0" indent="0">
              <a:spcBef>
                <a:spcPts val="600"/>
              </a:spcBef>
              <a:buSzTx/>
              <a:buFont typeface="Wingdings"/>
              <a:buNone/>
              <a:defRPr sz="2800">
                <a:latin typeface="Century"/>
                <a:ea typeface="Century"/>
                <a:cs typeface="Century"/>
                <a:sym typeface="Century"/>
              </a:defRPr>
            </a:pPr>
            <a:r>
              <a:rPr dirty="0"/>
              <a:t>Motivation</a:t>
            </a:r>
            <a:endParaRPr sz="2000" dirty="0"/>
          </a:p>
          <a:p>
            <a:pPr marL="0" indent="0">
              <a:buSzTx/>
              <a:buFont typeface="Wingdings"/>
              <a:buNone/>
              <a:defRPr sz="1600">
                <a:latin typeface="Century"/>
                <a:ea typeface="Century"/>
                <a:cs typeface="Century"/>
                <a:sym typeface="Century"/>
              </a:defRPr>
            </a:pPr>
            <a:endParaRPr sz="2000" dirty="0"/>
          </a:p>
          <a:p>
            <a:pPr marL="0" indent="0">
              <a:spcBef>
                <a:spcPts val="400"/>
              </a:spcBef>
              <a:buSzTx/>
              <a:buFont typeface="Wingdings"/>
              <a:buNone/>
              <a:defRPr sz="2000">
                <a:latin typeface="Century"/>
                <a:ea typeface="Century"/>
                <a:cs typeface="Century"/>
                <a:sym typeface="Century"/>
              </a:defRPr>
            </a:pPr>
            <a:r>
              <a:rPr dirty="0"/>
              <a:t>Who are the users of this analytic?     </a:t>
            </a:r>
            <a:endParaRPr lang="en-US" dirty="0"/>
          </a:p>
          <a:p>
            <a:pPr>
              <a:spcBef>
                <a:spcPts val="400"/>
              </a:spcBef>
              <a:buSzTx/>
              <a:buFont typeface="Arial" panose="020B0604020202020204" pitchFamily="34" charset="0"/>
              <a:buChar char="•"/>
              <a:defRPr sz="2000">
                <a:latin typeface="Century"/>
                <a:ea typeface="Century"/>
                <a:cs typeface="Century"/>
                <a:sym typeface="Century"/>
              </a:defRPr>
            </a:pPr>
            <a:r>
              <a:rPr lang="en-US" dirty="0">
                <a:solidFill>
                  <a:schemeClr val="tx1"/>
                </a:solidFill>
              </a:rPr>
              <a:t>NBA franchises and players, and the media</a:t>
            </a:r>
            <a:endParaRPr dirty="0">
              <a:solidFill>
                <a:schemeClr val="tx1"/>
              </a:solidFill>
            </a:endParaRPr>
          </a:p>
          <a:p>
            <a:pPr marL="0" indent="0">
              <a:buSzTx/>
              <a:buFont typeface="Wingdings"/>
              <a:buNone/>
              <a:defRPr sz="2000">
                <a:latin typeface="Century"/>
                <a:ea typeface="Century"/>
                <a:cs typeface="Century"/>
                <a:sym typeface="Century"/>
              </a:defRPr>
            </a:pPr>
            <a:endParaRPr dirty="0">
              <a:solidFill>
                <a:srgbClr val="FF0000"/>
              </a:solidFill>
            </a:endParaRPr>
          </a:p>
          <a:p>
            <a:pPr marL="0" indent="0">
              <a:spcBef>
                <a:spcPts val="400"/>
              </a:spcBef>
              <a:buSzTx/>
              <a:buFont typeface="Wingdings"/>
              <a:buNone/>
              <a:defRPr sz="2000">
                <a:latin typeface="Century"/>
                <a:ea typeface="Century"/>
                <a:cs typeface="Century"/>
                <a:sym typeface="Century"/>
              </a:defRPr>
            </a:pPr>
            <a:r>
              <a:rPr dirty="0"/>
              <a:t>Who will benefit from this analytic?</a:t>
            </a:r>
            <a:endParaRPr lang="en-US" dirty="0"/>
          </a:p>
          <a:p>
            <a:pPr>
              <a:spcBef>
                <a:spcPts val="400"/>
              </a:spcBef>
              <a:buSzTx/>
              <a:buFont typeface="Arial" panose="020B0604020202020204" pitchFamily="34" charset="0"/>
              <a:buChar char="•"/>
              <a:defRPr sz="2000">
                <a:latin typeface="Century"/>
                <a:ea typeface="Century"/>
                <a:cs typeface="Century"/>
                <a:sym typeface="Century"/>
              </a:defRPr>
            </a:pPr>
            <a:r>
              <a:rPr lang="en-US" dirty="0">
                <a:solidFill>
                  <a:schemeClr val="tx1"/>
                </a:solidFill>
              </a:rPr>
              <a:t>same as above, plus NBA fans</a:t>
            </a:r>
          </a:p>
          <a:p>
            <a:pPr marL="0" indent="0">
              <a:spcBef>
                <a:spcPts val="400"/>
              </a:spcBef>
              <a:buSzTx/>
              <a:buNone/>
              <a:defRPr sz="2000">
                <a:latin typeface="Century"/>
                <a:ea typeface="Century"/>
                <a:cs typeface="Century"/>
                <a:sym typeface="Century"/>
              </a:defRPr>
            </a:pP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t>Why is this analytic important?         </a:t>
            </a:r>
          </a:p>
          <a:p>
            <a:pPr>
              <a:spcBef>
                <a:spcPts val="400"/>
              </a:spcBef>
              <a:buSzTx/>
              <a:buFont typeface="Arial" panose="020B0604020202020204" pitchFamily="34" charset="0"/>
              <a:buChar char="•"/>
              <a:defRPr sz="2000">
                <a:solidFill>
                  <a:srgbClr val="FF0000"/>
                </a:solidFill>
                <a:latin typeface="Century"/>
                <a:ea typeface="Century"/>
                <a:cs typeface="Century"/>
                <a:sym typeface="Century"/>
              </a:defRPr>
            </a:pPr>
            <a:r>
              <a:rPr lang="en-US" dirty="0">
                <a:solidFill>
                  <a:schemeClr val="tx1"/>
                </a:solidFill>
              </a:rPr>
              <a:t>This analytic is important to provide an objective assessment of player performance as it relates to the regular season MVP, and to determine which statistics are most informative.  </a:t>
            </a:r>
            <a:endParaRPr dirty="0">
              <a:solidFill>
                <a:schemeClr val="tx1"/>
              </a:solidFill>
            </a:endParaRPr>
          </a:p>
        </p:txBody>
      </p:sp>
      <p:sp>
        <p:nvSpPr>
          <p:cNvPr id="7" name="&lt;Your project name&gt;">
            <a:extLst>
              <a:ext uri="{FF2B5EF4-FFF2-40B4-BE49-F238E27FC236}">
                <a16:creationId xmlns:a16="http://schemas.microsoft.com/office/drawing/2014/main" id="{B1D9E05E-BC8A-B14E-AC22-9A04A08A677A}"/>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40" name="Goodness…"/>
          <p:cNvSpPr txBox="1">
            <a:spLocks noGrp="1"/>
          </p:cNvSpPr>
          <p:nvPr>
            <p:ph type="body" idx="1"/>
          </p:nvPr>
        </p:nvSpPr>
        <p:spPr>
          <a:xfrm>
            <a:off x="571499" y="1130300"/>
            <a:ext cx="7785101" cy="5346700"/>
          </a:xfrm>
          <a:prstGeom prst="rect">
            <a:avLst/>
          </a:prstGeom>
        </p:spPr>
        <p:txBody>
          <a:bodyPr/>
          <a:lstStyle/>
          <a:p>
            <a:pPr marL="0" indent="0">
              <a:spcBef>
                <a:spcPts val="600"/>
              </a:spcBef>
              <a:buSzTx/>
              <a:buFont typeface="Wingdings"/>
              <a:buNone/>
              <a:defRPr sz="2800">
                <a:latin typeface="Century"/>
                <a:ea typeface="Century"/>
                <a:cs typeface="Century"/>
                <a:sym typeface="Century"/>
              </a:defRPr>
            </a:pPr>
            <a:r>
              <a:rPr dirty="0"/>
              <a:t>Goodness</a:t>
            </a:r>
            <a:endParaRPr sz="2000" dirty="0"/>
          </a:p>
          <a:p>
            <a:pPr marL="0" indent="0">
              <a:buSzTx/>
              <a:buFont typeface="Wingdings"/>
              <a:buNone/>
              <a:defRPr sz="2000">
                <a:latin typeface="Century"/>
                <a:ea typeface="Century"/>
                <a:cs typeface="Century"/>
                <a:sym typeface="Century"/>
              </a:defRPr>
            </a:pPr>
            <a:endParaRPr sz="2000" dirty="0"/>
          </a:p>
          <a:p>
            <a:pPr marL="0" indent="0">
              <a:spcBef>
                <a:spcPts val="400"/>
              </a:spcBef>
              <a:buSzTx/>
              <a:buFont typeface="Wingdings"/>
              <a:buNone/>
              <a:defRPr sz="2000">
                <a:latin typeface="Century"/>
                <a:ea typeface="Century"/>
                <a:cs typeface="Century"/>
                <a:sym typeface="Century"/>
              </a:defRPr>
            </a:pPr>
            <a:r>
              <a:rPr dirty="0"/>
              <a:t>What steps were taken to assess the ‘goodness’ of the analytic? </a:t>
            </a:r>
            <a:endParaRPr lang="en-US" dirty="0"/>
          </a:p>
          <a:p>
            <a:pPr marL="0" indent="0">
              <a:spcBef>
                <a:spcPts val="400"/>
              </a:spcBef>
              <a:buSzTx/>
              <a:buFont typeface="Wingdings"/>
              <a:buNone/>
              <a:defRPr sz="2000">
                <a:latin typeface="Century"/>
                <a:ea typeface="Century"/>
                <a:cs typeface="Century"/>
                <a:sym typeface="Century"/>
              </a:defRPr>
            </a:pPr>
            <a:endParaRPr lang="en-US" dirty="0"/>
          </a:p>
          <a:p>
            <a:pPr marL="0" indent="0">
              <a:spcBef>
                <a:spcPts val="400"/>
              </a:spcBef>
              <a:buSzTx/>
              <a:buFont typeface="Wingdings"/>
              <a:buNone/>
              <a:defRPr sz="2000">
                <a:latin typeface="Century"/>
                <a:ea typeface="Century"/>
                <a:cs typeface="Century"/>
                <a:sym typeface="Century"/>
              </a:defRPr>
            </a:pPr>
            <a:r>
              <a:rPr lang="en-US" dirty="0"/>
              <a:t>The results of our analytic are correct and can be trusted because we are performing simple statistics and rankings of typical player statistics per season.  This data is readily available on sources such as </a:t>
            </a:r>
            <a:r>
              <a:rPr lang="en-US" dirty="0" err="1"/>
              <a:t>ESPN.com</a:t>
            </a:r>
            <a:r>
              <a:rPr lang="en-US" dirty="0"/>
              <a:t> and </a:t>
            </a:r>
            <a:r>
              <a:rPr lang="en-US" dirty="0" err="1"/>
              <a:t>NBA.com</a:t>
            </a:r>
            <a:r>
              <a:rPr lang="en-US" dirty="0"/>
              <a:t> and was used to spot check the calculations.  In addition, domain knowledge and the results of the data profiling were used to assess the goodness of the analytic.  We also predicted the </a:t>
            </a:r>
            <a:r>
              <a:rPr lang="en-US" dirty="0" err="1"/>
              <a:t>mvp</a:t>
            </a:r>
            <a:r>
              <a:rPr lang="en-US" dirty="0"/>
              <a:t> winners for each season based on the results of the analytic.</a:t>
            </a:r>
          </a:p>
        </p:txBody>
      </p:sp>
      <p:sp>
        <p:nvSpPr>
          <p:cNvPr id="7" name="&lt;Your project name&gt;">
            <a:extLst>
              <a:ext uri="{FF2B5EF4-FFF2-40B4-BE49-F238E27FC236}">
                <a16:creationId xmlns:a16="http://schemas.microsoft.com/office/drawing/2014/main" id="{B41D6425-FF43-324B-865B-887B0FB8542A}"/>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44" name="Data Sources…"/>
          <p:cNvSpPr txBox="1">
            <a:spLocks noGrp="1"/>
          </p:cNvSpPr>
          <p:nvPr>
            <p:ph type="body" idx="1"/>
          </p:nvPr>
        </p:nvSpPr>
        <p:spPr>
          <a:xfrm>
            <a:off x="571499" y="1130300"/>
            <a:ext cx="7785101" cy="5346700"/>
          </a:xfrm>
          <a:prstGeom prst="rect">
            <a:avLst/>
          </a:prstGeom>
        </p:spPr>
        <p:txBody>
          <a:bodyPr>
            <a:normAutofit lnSpcReduction="10000"/>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Data Sources</a:t>
            </a:r>
          </a:p>
          <a:p>
            <a:pPr marL="0" indent="0">
              <a:buSzTx/>
              <a:buFont typeface="Wingdings"/>
              <a:buNone/>
              <a:defRPr sz="1600">
                <a:latin typeface="Century"/>
                <a:ea typeface="Century"/>
                <a:cs typeface="Century"/>
                <a:sym typeface="Century"/>
              </a:defRPr>
            </a:pPr>
            <a:endParaRPr dirty="0"/>
          </a:p>
          <a:p>
            <a:pPr marL="0" indent="0">
              <a:spcBef>
                <a:spcPts val="400"/>
              </a:spcBef>
              <a:buSzTx/>
              <a:buFont typeface="Wingdings"/>
              <a:buNone/>
              <a:defRPr sz="2000">
                <a:latin typeface="Century"/>
                <a:ea typeface="Century"/>
                <a:cs typeface="Century"/>
                <a:sym typeface="Century"/>
              </a:defRPr>
            </a:pPr>
            <a:r>
              <a:rPr dirty="0">
                <a:solidFill>
                  <a:schemeClr val="tx1"/>
                </a:solidFill>
              </a:rPr>
              <a:t>Name:           </a:t>
            </a:r>
            <a:r>
              <a:rPr lang="en-US" dirty="0">
                <a:solidFill>
                  <a:schemeClr val="tx1"/>
                </a:solidFill>
              </a:rPr>
              <a:t>Advanced Player Statistics (2002-03 to 2017-18)</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Description:  </a:t>
            </a:r>
            <a:r>
              <a:rPr lang="en-US" dirty="0">
                <a:solidFill>
                  <a:schemeClr val="tx1"/>
                </a:solidFill>
              </a:rPr>
              <a:t>NBA advanced player statistics organized by season</a:t>
            </a:r>
            <a:br>
              <a:rPr lang="en-US" dirty="0">
                <a:solidFill>
                  <a:schemeClr val="tx1"/>
                </a:solidFill>
              </a:rPr>
            </a:br>
            <a:r>
              <a:rPr lang="en-US" dirty="0">
                <a:solidFill>
                  <a:schemeClr val="tx1"/>
                </a:solidFill>
              </a:rPr>
              <a:t>                      such as PER, EWA, TS%</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Size of data:  </a:t>
            </a:r>
            <a:r>
              <a:rPr lang="en-US" dirty="0">
                <a:solidFill>
                  <a:schemeClr val="tx1"/>
                </a:solidFill>
              </a:rPr>
              <a:t>0.6 MB</a:t>
            </a:r>
            <a:endParaRPr dirty="0">
              <a:solidFill>
                <a:schemeClr val="tx1"/>
              </a:solidFill>
            </a:endParaRPr>
          </a:p>
          <a:p>
            <a:pPr marL="0" indent="0">
              <a:buSzTx/>
              <a:buFont typeface="Wingdings"/>
              <a:buNone/>
              <a:defRPr sz="2000">
                <a:solidFill>
                  <a:srgbClr val="00B0F0"/>
                </a:solidFill>
                <a:latin typeface="Century"/>
                <a:ea typeface="Century"/>
                <a:cs typeface="Century"/>
                <a:sym typeface="Century"/>
              </a:defRPr>
            </a:pP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Name:           </a:t>
            </a:r>
            <a:r>
              <a:rPr lang="en-US" dirty="0">
                <a:solidFill>
                  <a:schemeClr val="tx1"/>
                </a:solidFill>
              </a:rPr>
              <a:t>Traditional Player Statistics (1949-50 to 2016-17)</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Description:  </a:t>
            </a:r>
            <a:r>
              <a:rPr lang="en-US" dirty="0">
                <a:solidFill>
                  <a:schemeClr val="tx1"/>
                </a:solidFill>
              </a:rPr>
              <a:t>NBA traditional player statistics organized by</a:t>
            </a:r>
            <a:br>
              <a:rPr lang="en-US" dirty="0">
                <a:solidFill>
                  <a:schemeClr val="tx1"/>
                </a:solidFill>
              </a:rPr>
            </a:br>
            <a:r>
              <a:rPr lang="en-US" dirty="0">
                <a:solidFill>
                  <a:schemeClr val="tx1"/>
                </a:solidFill>
              </a:rPr>
              <a:t>                      season such as pts, </a:t>
            </a:r>
            <a:r>
              <a:rPr lang="en-US" dirty="0" err="1">
                <a:solidFill>
                  <a:schemeClr val="tx1"/>
                </a:solidFill>
              </a:rPr>
              <a:t>rbs</a:t>
            </a:r>
            <a:r>
              <a:rPr lang="en-US" dirty="0">
                <a:solidFill>
                  <a:schemeClr val="tx1"/>
                </a:solidFill>
              </a:rPr>
              <a:t>, </a:t>
            </a:r>
            <a:r>
              <a:rPr lang="en-US" dirty="0" err="1">
                <a:solidFill>
                  <a:schemeClr val="tx1"/>
                </a:solidFill>
              </a:rPr>
              <a:t>asts</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Size of data:  </a:t>
            </a:r>
            <a:r>
              <a:rPr lang="en-US" dirty="0">
                <a:solidFill>
                  <a:schemeClr val="tx1"/>
                </a:solidFill>
              </a:rPr>
              <a:t>5.1 MB</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endParaRPr lang="en-US"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Name:          </a:t>
            </a:r>
            <a:r>
              <a:rPr lang="en-US" dirty="0">
                <a:solidFill>
                  <a:schemeClr val="tx1"/>
                </a:solidFill>
              </a:rPr>
              <a:t> Regular Season MVPs (1949-50 to 2018-19(</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Description</a:t>
            </a:r>
            <a:r>
              <a:rPr lang="en-US" dirty="0">
                <a:solidFill>
                  <a:schemeClr val="tx1"/>
                </a:solidFill>
              </a:rPr>
              <a:t>:  NBA MVPs organized by season</a:t>
            </a:r>
            <a:endParaRPr dirty="0">
              <a:solidFill>
                <a:schemeClr val="tx1"/>
              </a:solidFill>
            </a:endParaRPr>
          </a:p>
          <a:p>
            <a:pPr marL="0" indent="0">
              <a:spcBef>
                <a:spcPts val="400"/>
              </a:spcBef>
              <a:buSzTx/>
              <a:buFont typeface="Wingdings"/>
              <a:buNone/>
              <a:defRPr sz="2000">
                <a:latin typeface="Century"/>
                <a:ea typeface="Century"/>
                <a:cs typeface="Century"/>
                <a:sym typeface="Century"/>
              </a:defRPr>
            </a:pPr>
            <a:r>
              <a:rPr dirty="0">
                <a:solidFill>
                  <a:schemeClr val="tx1"/>
                </a:solidFill>
              </a:rPr>
              <a:t>Size of data:  </a:t>
            </a:r>
            <a:r>
              <a:rPr lang="en-US" dirty="0">
                <a:solidFill>
                  <a:schemeClr val="tx1"/>
                </a:solidFill>
              </a:rPr>
              <a:t>4 KB</a:t>
            </a:r>
            <a:endParaRPr dirty="0">
              <a:solidFill>
                <a:schemeClr val="tx1"/>
              </a:solidFill>
            </a:endParaRPr>
          </a:p>
        </p:txBody>
      </p:sp>
      <p:sp>
        <p:nvSpPr>
          <p:cNvPr id="8" name="&lt;Your project name&gt;">
            <a:extLst>
              <a:ext uri="{FF2B5EF4-FFF2-40B4-BE49-F238E27FC236}">
                <a16:creationId xmlns:a16="http://schemas.microsoft.com/office/drawing/2014/main" id="{7E5DCBF6-6D0E-1841-AD9E-FD326154CBA5}"/>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48" name="Data Sample: &lt;Data Source 1 Name&gt;…"/>
          <p:cNvSpPr txBox="1">
            <a:spLocks noGrp="1"/>
          </p:cNvSpPr>
          <p:nvPr>
            <p:ph type="body" idx="1"/>
          </p:nvPr>
        </p:nvSpPr>
        <p:spPr>
          <a:xfrm>
            <a:off x="571499" y="1130300"/>
            <a:ext cx="7785101" cy="5346700"/>
          </a:xfrm>
          <a:prstGeom prst="rect">
            <a:avLst/>
          </a:prstGeom>
        </p:spPr>
        <p:txBody>
          <a:bodyPr/>
          <a:lstStyle/>
          <a:p>
            <a:pPr marL="0" indent="0">
              <a:spcBef>
                <a:spcPts val="600"/>
              </a:spcBef>
              <a:buSzTx/>
              <a:buFont typeface="Wingdings"/>
              <a:buNone/>
              <a:defRPr sz="2800">
                <a:latin typeface="Century"/>
                <a:ea typeface="Century"/>
                <a:cs typeface="Century"/>
                <a:sym typeface="Century"/>
              </a:defRPr>
            </a:pPr>
            <a:r>
              <a:rPr dirty="0"/>
              <a:t>Data Sample: </a:t>
            </a:r>
            <a:r>
              <a:rPr lang="en-US" dirty="0">
                <a:solidFill>
                  <a:schemeClr val="tx1"/>
                </a:solidFill>
              </a:rPr>
              <a:t>Advanced Player Statistics</a:t>
            </a:r>
          </a:p>
          <a:p>
            <a:pPr marL="0" indent="0">
              <a:spcBef>
                <a:spcPts val="600"/>
              </a:spcBef>
              <a:buSzTx/>
              <a:buFont typeface="Wingdings"/>
              <a:buNone/>
              <a:defRPr sz="2800">
                <a:latin typeface="Century"/>
                <a:ea typeface="Century"/>
                <a:cs typeface="Century"/>
                <a:sym typeface="Century"/>
              </a:defRPr>
            </a:pPr>
            <a:endParaRPr lang="en-US" dirty="0">
              <a:solidFill>
                <a:schemeClr val="tx1"/>
              </a:solidFill>
            </a:endParaRPr>
          </a:p>
          <a:p>
            <a:pPr marL="0" indent="0">
              <a:spcBef>
                <a:spcPts val="600"/>
              </a:spcBef>
              <a:buSzTx/>
              <a:buFont typeface="Wingdings"/>
              <a:buNone/>
              <a:defRPr sz="2800">
                <a:latin typeface="Century"/>
                <a:ea typeface="Century"/>
                <a:cs typeface="Century"/>
                <a:sym typeface="Century"/>
              </a:defRPr>
            </a:pPr>
            <a:endParaRPr dirty="0">
              <a:solidFill>
                <a:schemeClr val="tx1"/>
              </a:solidFill>
            </a:endParaRPr>
          </a:p>
        </p:txBody>
      </p:sp>
      <p:sp>
        <p:nvSpPr>
          <p:cNvPr id="7" name="&lt;Your project name&gt;">
            <a:extLst>
              <a:ext uri="{FF2B5EF4-FFF2-40B4-BE49-F238E27FC236}">
                <a16:creationId xmlns:a16="http://schemas.microsoft.com/office/drawing/2014/main" id="{CFDB06A9-15FA-2442-A39A-6C9CF1B6AE44}"/>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6" name="Picture 5">
            <a:extLst>
              <a:ext uri="{FF2B5EF4-FFF2-40B4-BE49-F238E27FC236}">
                <a16:creationId xmlns:a16="http://schemas.microsoft.com/office/drawing/2014/main" id="{C765DB1E-9363-B246-B3A3-913BE4AF77C8}"/>
              </a:ext>
            </a:extLst>
          </p:cNvPr>
          <p:cNvPicPr>
            <a:picLocks noChangeAspect="1"/>
          </p:cNvPicPr>
          <p:nvPr/>
        </p:nvPicPr>
        <p:blipFill>
          <a:blip r:embed="rId2"/>
          <a:stretch>
            <a:fillRect/>
          </a:stretch>
        </p:blipFill>
        <p:spPr>
          <a:xfrm>
            <a:off x="452568" y="1674423"/>
            <a:ext cx="8115301" cy="4343766"/>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52" name="Data Sample: &lt;Data Source 2 Name&gt;…"/>
          <p:cNvSpPr txBox="1">
            <a:spLocks noGrp="1"/>
          </p:cNvSpPr>
          <p:nvPr>
            <p:ph type="body" idx="1"/>
          </p:nvPr>
        </p:nvSpPr>
        <p:spPr>
          <a:xfrm>
            <a:off x="571499" y="1130300"/>
            <a:ext cx="7785101" cy="5346700"/>
          </a:xfrm>
          <a:prstGeom prst="rect">
            <a:avLst/>
          </a:prstGeom>
        </p:spPr>
        <p:txBody>
          <a:bodyPr/>
          <a:lstStyle/>
          <a:p>
            <a:pPr marL="0" indent="0">
              <a:spcBef>
                <a:spcPts val="600"/>
              </a:spcBef>
              <a:buSzTx/>
              <a:buFont typeface="Wingdings"/>
              <a:buNone/>
              <a:defRPr sz="2800">
                <a:latin typeface="Century"/>
                <a:ea typeface="Century"/>
                <a:cs typeface="Century"/>
                <a:sym typeface="Century"/>
              </a:defRPr>
            </a:pPr>
            <a:r>
              <a:rPr dirty="0"/>
              <a:t>Data Sample: </a:t>
            </a:r>
            <a:r>
              <a:rPr lang="en-US" dirty="0">
                <a:solidFill>
                  <a:schemeClr val="tx1"/>
                </a:solidFill>
              </a:rPr>
              <a:t>Traditional Player Statistics</a:t>
            </a:r>
            <a:endParaRPr dirty="0">
              <a:solidFill>
                <a:schemeClr val="tx1"/>
              </a:solidFill>
            </a:endParaRPr>
          </a:p>
        </p:txBody>
      </p:sp>
      <p:sp>
        <p:nvSpPr>
          <p:cNvPr id="7" name="&lt;Your project name&gt;">
            <a:extLst>
              <a:ext uri="{FF2B5EF4-FFF2-40B4-BE49-F238E27FC236}">
                <a16:creationId xmlns:a16="http://schemas.microsoft.com/office/drawing/2014/main" id="{E78D5C39-ABD7-D240-9A8D-D573015836B2}"/>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4" name="Picture 3">
            <a:extLst>
              <a:ext uri="{FF2B5EF4-FFF2-40B4-BE49-F238E27FC236}">
                <a16:creationId xmlns:a16="http://schemas.microsoft.com/office/drawing/2014/main" id="{83AA0DCB-5D7F-1844-9867-2074C6192431}"/>
              </a:ext>
            </a:extLst>
          </p:cNvPr>
          <p:cNvPicPr>
            <a:picLocks noChangeAspect="1"/>
          </p:cNvPicPr>
          <p:nvPr/>
        </p:nvPicPr>
        <p:blipFill>
          <a:blip r:embed="rId2"/>
          <a:stretch>
            <a:fillRect/>
          </a:stretch>
        </p:blipFill>
        <p:spPr>
          <a:xfrm>
            <a:off x="180629" y="1794430"/>
            <a:ext cx="8852191" cy="4202304"/>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56" name="Data Sample: &lt;Data Source n Name&gt;…"/>
          <p:cNvSpPr txBox="1">
            <a:spLocks noGrp="1"/>
          </p:cNvSpPr>
          <p:nvPr>
            <p:ph type="body" idx="1"/>
          </p:nvPr>
        </p:nvSpPr>
        <p:spPr>
          <a:xfrm>
            <a:off x="571499" y="1130300"/>
            <a:ext cx="7785101" cy="5346700"/>
          </a:xfrm>
          <a:prstGeom prst="rect">
            <a:avLst/>
          </a:prstGeom>
        </p:spPr>
        <p:txBody>
          <a:bodyPr/>
          <a:lstStyle/>
          <a:p>
            <a:pPr marL="0" indent="0">
              <a:spcBef>
                <a:spcPts val="600"/>
              </a:spcBef>
              <a:buSzTx/>
              <a:buFont typeface="Wingdings"/>
              <a:buNone/>
              <a:defRPr sz="2800">
                <a:latin typeface="Century"/>
                <a:ea typeface="Century"/>
                <a:cs typeface="Century"/>
                <a:sym typeface="Century"/>
              </a:defRPr>
            </a:pPr>
            <a:r>
              <a:rPr dirty="0"/>
              <a:t>Data Sample: </a:t>
            </a:r>
            <a:r>
              <a:rPr lang="en-US" dirty="0">
                <a:solidFill>
                  <a:schemeClr val="tx1"/>
                </a:solidFill>
              </a:rPr>
              <a:t>Regular Season MVPs</a:t>
            </a:r>
            <a:endParaRPr dirty="0">
              <a:solidFill>
                <a:schemeClr val="tx1"/>
              </a:solidFill>
            </a:endParaRPr>
          </a:p>
          <a:p>
            <a:pPr marL="0" indent="0">
              <a:spcBef>
                <a:spcPts val="400"/>
              </a:spcBef>
              <a:buSzTx/>
              <a:buFont typeface="Wingdings"/>
              <a:buNone/>
              <a:defRPr sz="1600">
                <a:latin typeface="Century"/>
                <a:ea typeface="Century"/>
                <a:cs typeface="Century"/>
                <a:sym typeface="Century"/>
              </a:defRPr>
            </a:pPr>
            <a:endParaRPr dirty="0">
              <a:solidFill>
                <a:srgbClr val="FF0000"/>
              </a:solidFill>
            </a:endParaRPr>
          </a:p>
        </p:txBody>
      </p:sp>
      <p:sp>
        <p:nvSpPr>
          <p:cNvPr id="7" name="&lt;Your project name&gt;">
            <a:extLst>
              <a:ext uri="{FF2B5EF4-FFF2-40B4-BE49-F238E27FC236}">
                <a16:creationId xmlns:a16="http://schemas.microsoft.com/office/drawing/2014/main" id="{E721EDAF-6788-6D46-9D9B-A19DB07AB746}"/>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4" name="Picture 3">
            <a:extLst>
              <a:ext uri="{FF2B5EF4-FFF2-40B4-BE49-F238E27FC236}">
                <a16:creationId xmlns:a16="http://schemas.microsoft.com/office/drawing/2014/main" id="{2F12FB9C-A1C5-414F-87D7-30B0A7F92545}"/>
              </a:ext>
            </a:extLst>
          </p:cNvPr>
          <p:cNvPicPr>
            <a:picLocks noChangeAspect="1"/>
          </p:cNvPicPr>
          <p:nvPr/>
        </p:nvPicPr>
        <p:blipFill>
          <a:blip r:embed="rId2"/>
          <a:stretch>
            <a:fillRect/>
          </a:stretch>
        </p:blipFill>
        <p:spPr>
          <a:xfrm>
            <a:off x="1021495" y="1780342"/>
            <a:ext cx="7101009" cy="42256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8509994" y="6477000"/>
            <a:ext cx="176807" cy="2311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60" name="Design Diagram…"/>
          <p:cNvSpPr txBox="1">
            <a:spLocks noGrp="1"/>
          </p:cNvSpPr>
          <p:nvPr>
            <p:ph type="body" idx="1"/>
          </p:nvPr>
        </p:nvSpPr>
        <p:spPr>
          <a:xfrm>
            <a:off x="571499" y="1130300"/>
            <a:ext cx="7785101" cy="5346700"/>
          </a:xfrm>
          <a:prstGeom prst="rect">
            <a:avLst/>
          </a:prstGeom>
        </p:spPr>
        <p:txBody>
          <a:bodyPr/>
          <a:lstStyle/>
          <a:p>
            <a:pPr>
              <a:lnSpc>
                <a:spcPct val="80000"/>
              </a:lnSpc>
              <a:buSzTx/>
              <a:buFont typeface="Wingdings"/>
              <a:buNone/>
              <a:defRPr sz="200" b="1"/>
            </a:pPr>
            <a:endParaRPr dirty="0"/>
          </a:p>
          <a:p>
            <a:pPr marL="0" indent="0">
              <a:spcBef>
                <a:spcPts val="600"/>
              </a:spcBef>
              <a:buSzTx/>
              <a:buFont typeface="Wingdings"/>
              <a:buNone/>
              <a:defRPr sz="2800">
                <a:latin typeface="Century"/>
                <a:ea typeface="Century"/>
                <a:cs typeface="Century"/>
                <a:sym typeface="Century"/>
              </a:defRPr>
            </a:pPr>
            <a:r>
              <a:rPr dirty="0"/>
              <a:t>Design Diagram</a:t>
            </a:r>
          </a:p>
          <a:p>
            <a:pPr marL="0" indent="0">
              <a:buSzTx/>
              <a:buFont typeface="Wingdings"/>
              <a:buNone/>
              <a:defRPr sz="2000">
                <a:solidFill>
                  <a:srgbClr val="00B0F0"/>
                </a:solidFill>
                <a:latin typeface="Century"/>
                <a:ea typeface="Century"/>
                <a:cs typeface="Century"/>
                <a:sym typeface="Century"/>
              </a:defRPr>
            </a:pPr>
            <a:endParaRPr dirty="0"/>
          </a:p>
          <a:p>
            <a:pPr marL="0" indent="0">
              <a:buSzTx/>
              <a:buFont typeface="Wingdings"/>
              <a:buNone/>
              <a:defRPr sz="2000">
                <a:solidFill>
                  <a:srgbClr val="00B0F0"/>
                </a:solidFill>
                <a:latin typeface="Century"/>
                <a:ea typeface="Century"/>
                <a:cs typeface="Century"/>
                <a:sym typeface="Century"/>
              </a:defRPr>
            </a:pPr>
            <a:endParaRPr dirty="0"/>
          </a:p>
          <a:p>
            <a:pPr marL="0" indent="0">
              <a:buSzTx/>
              <a:buFont typeface="Wingdings"/>
              <a:buNone/>
              <a:defRPr sz="2000">
                <a:solidFill>
                  <a:srgbClr val="00B0F0"/>
                </a:solidFill>
                <a:latin typeface="Century"/>
                <a:ea typeface="Century"/>
                <a:cs typeface="Century"/>
                <a:sym typeface="Century"/>
              </a:defRPr>
            </a:pPr>
            <a:endParaRPr dirty="0"/>
          </a:p>
          <a:p>
            <a:pPr marL="0" indent="0">
              <a:buSzTx/>
              <a:buFont typeface="Wingdings"/>
              <a:buNone/>
              <a:defRPr sz="2000">
                <a:solidFill>
                  <a:srgbClr val="00B0F0"/>
                </a:solidFill>
                <a:latin typeface="Century"/>
                <a:ea typeface="Century"/>
                <a:cs typeface="Century"/>
                <a:sym typeface="Century"/>
              </a:defRPr>
            </a:pPr>
            <a:endParaRPr dirty="0"/>
          </a:p>
          <a:p>
            <a:pPr marL="0" indent="0">
              <a:buSzTx/>
              <a:buFont typeface="Wingdings"/>
              <a:buNone/>
              <a:defRPr sz="2000">
                <a:solidFill>
                  <a:srgbClr val="00B0F0"/>
                </a:solidFill>
                <a:latin typeface="Century"/>
                <a:ea typeface="Century"/>
                <a:cs typeface="Century"/>
                <a:sym typeface="Century"/>
              </a:defRPr>
            </a:pPr>
            <a:endParaRPr dirty="0"/>
          </a:p>
        </p:txBody>
      </p:sp>
      <p:sp>
        <p:nvSpPr>
          <p:cNvPr id="7" name="&lt;Your project name&gt;">
            <a:extLst>
              <a:ext uri="{FF2B5EF4-FFF2-40B4-BE49-F238E27FC236}">
                <a16:creationId xmlns:a16="http://schemas.microsoft.com/office/drawing/2014/main" id="{9F8C1371-907E-4442-9891-410D8DD3A259}"/>
              </a:ext>
            </a:extLst>
          </p:cNvPr>
          <p:cNvSpPr txBox="1">
            <a:spLocks noGrp="1"/>
          </p:cNvSpPr>
          <p:nvPr>
            <p:ph type="title"/>
          </p:nvPr>
        </p:nvSpPr>
        <p:spPr>
          <a:xfrm>
            <a:off x="457200" y="277813"/>
            <a:ext cx="8229600" cy="712788"/>
          </a:xfrm>
          <a:prstGeom prst="rect">
            <a:avLst/>
          </a:prstGeom>
        </p:spPr>
        <p:txBody>
          <a:bodyPr>
            <a:normAutofit fontScale="90000"/>
          </a:bodyPr>
          <a:lstStyle>
            <a:lvl1pPr>
              <a:defRPr>
                <a:solidFill>
                  <a:srgbClr val="FF0000"/>
                </a:solidFill>
                <a:latin typeface="Century"/>
                <a:ea typeface="Century"/>
                <a:cs typeface="Century"/>
                <a:sym typeface="Century"/>
              </a:defRPr>
            </a:lvl1pPr>
          </a:lstStyle>
          <a:p>
            <a:pPr>
              <a:defRPr>
                <a:latin typeface="Century"/>
                <a:ea typeface="Century"/>
                <a:cs typeface="Century"/>
                <a:sym typeface="Century"/>
              </a:defRPr>
            </a:pPr>
            <a:r>
              <a:rPr lang="en-US" dirty="0">
                <a:solidFill>
                  <a:schemeClr val="tx1"/>
                </a:solidFill>
              </a:rPr>
              <a:t>Traditional vs. Advanced Statistics and the NBA Regular Season MVP Award</a:t>
            </a:r>
          </a:p>
        </p:txBody>
      </p:sp>
      <p:pic>
        <p:nvPicPr>
          <p:cNvPr id="2" name="Picture 1">
            <a:extLst>
              <a:ext uri="{FF2B5EF4-FFF2-40B4-BE49-F238E27FC236}">
                <a16:creationId xmlns:a16="http://schemas.microsoft.com/office/drawing/2014/main" id="{29F7D1A2-4D7A-A348-BA33-3E73A1D5A5F9}"/>
              </a:ext>
            </a:extLst>
          </p:cNvPr>
          <p:cNvPicPr>
            <a:picLocks noChangeAspect="1"/>
          </p:cNvPicPr>
          <p:nvPr/>
        </p:nvPicPr>
        <p:blipFill>
          <a:blip r:embed="rId2"/>
          <a:stretch>
            <a:fillRect/>
          </a:stretch>
        </p:blipFill>
        <p:spPr>
          <a:xfrm>
            <a:off x="-3779" y="1759474"/>
            <a:ext cx="9144000" cy="5098526"/>
          </a:xfrm>
          <a:prstGeom prst="rect">
            <a:avLst/>
          </a:prstGeom>
        </p:spPr>
      </p:pic>
    </p:spTree>
  </p:cSld>
  <p:clrMapOvr>
    <a:masterClrMapping/>
  </p:clrMapOvr>
  <p:transition spd="med"/>
</p:sld>
</file>

<file path=ppt/theme/theme1.xml><?xml version="1.0" encoding="utf-8"?>
<a:theme xmlns:a="http://schemas.openxmlformats.org/drawingml/2006/main" name="Level">
  <a:themeElements>
    <a:clrScheme name="Level">
      <a:dk1>
        <a:srgbClr val="000000"/>
      </a:dk1>
      <a:lt1>
        <a:srgbClr val="FFFFFF"/>
      </a:lt1>
      <a:dk2>
        <a:srgbClr val="A7A7A7"/>
      </a:dk2>
      <a:lt2>
        <a:srgbClr val="535353"/>
      </a:lt2>
      <a:accent1>
        <a:srgbClr val="99CC00"/>
      </a:accent1>
      <a:accent2>
        <a:srgbClr val="CCCC66"/>
      </a:accent2>
      <a:accent3>
        <a:srgbClr val="8F8F8F"/>
      </a:accent3>
      <a:accent4>
        <a:srgbClr val="707070"/>
      </a:accent4>
      <a:accent5>
        <a:srgbClr val="CAE2AA"/>
      </a:accent5>
      <a:accent6>
        <a:srgbClr val="B9B95C"/>
      </a:accent6>
      <a:hlink>
        <a:srgbClr val="0000FF"/>
      </a:hlink>
      <a:folHlink>
        <a:srgbClr val="FF00FF"/>
      </a:folHlink>
    </a:clrScheme>
    <a:fontScheme name="Level">
      <a:majorFont>
        <a:latin typeface="Arial"/>
        <a:ea typeface="Arial"/>
        <a:cs typeface="Arial"/>
      </a:majorFont>
      <a:minorFont>
        <a:latin typeface="Helvetica"/>
        <a:ea typeface="Helvetica"/>
        <a:cs typeface="Helvetica"/>
      </a:minorFont>
    </a:fontScheme>
    <a:fmtScheme name="Lev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evel">
  <a:themeElements>
    <a:clrScheme name="Level">
      <a:dk1>
        <a:srgbClr val="000000"/>
      </a:dk1>
      <a:lt1>
        <a:srgbClr val="FFFFFF"/>
      </a:lt1>
      <a:dk2>
        <a:srgbClr val="A7A7A7"/>
      </a:dk2>
      <a:lt2>
        <a:srgbClr val="535353"/>
      </a:lt2>
      <a:accent1>
        <a:srgbClr val="99CC00"/>
      </a:accent1>
      <a:accent2>
        <a:srgbClr val="CCCC66"/>
      </a:accent2>
      <a:accent3>
        <a:srgbClr val="8F8F8F"/>
      </a:accent3>
      <a:accent4>
        <a:srgbClr val="707070"/>
      </a:accent4>
      <a:accent5>
        <a:srgbClr val="CAE2AA"/>
      </a:accent5>
      <a:accent6>
        <a:srgbClr val="B9B95C"/>
      </a:accent6>
      <a:hlink>
        <a:srgbClr val="0000FF"/>
      </a:hlink>
      <a:folHlink>
        <a:srgbClr val="FF00FF"/>
      </a:folHlink>
    </a:clrScheme>
    <a:fontScheme name="Level">
      <a:majorFont>
        <a:latin typeface="Arial"/>
        <a:ea typeface="Arial"/>
        <a:cs typeface="Arial"/>
      </a:majorFont>
      <a:minorFont>
        <a:latin typeface="Helvetica"/>
        <a:ea typeface="Helvetica"/>
        <a:cs typeface="Helvetica"/>
      </a:minorFont>
    </a:fontScheme>
    <a:fmtScheme name="Lev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5930</TotalTime>
  <Words>1393</Words>
  <Application>Microsoft Macintosh PowerPoint</Application>
  <PresentationFormat>On-screen Show (4:3)</PresentationFormat>
  <Paragraphs>189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Century</vt:lpstr>
      <vt:lpstr>Helvetica Neue Light</vt:lpstr>
      <vt:lpstr>Times</vt:lpstr>
      <vt:lpstr>Verdana</vt:lpstr>
      <vt:lpstr>Wingdings</vt:lpstr>
      <vt:lpstr>Level</vt:lpstr>
      <vt:lpstr>Big Data Analytics Symposium - Summer 2020</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lpstr>Traditional vs. Advanced Statistics and the NBA Regular Season MVP Award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Symposium - Summer 2020</dc:title>
  <cp:lastModifiedBy>Alex Spence</cp:lastModifiedBy>
  <cp:revision>31</cp:revision>
  <dcterms:modified xsi:type="dcterms:W3CDTF">2020-07-20T14:43:04Z</dcterms:modified>
</cp:coreProperties>
</file>